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4" r:id="rId7"/>
    <p:sldId id="261" r:id="rId8"/>
    <p:sldId id="265" r:id="rId9"/>
    <p:sldId id="263" r:id="rId10"/>
    <p:sldId id="262"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8BD862E7-95FA-4FC4-9EC5-DDBFA8DC7417}" type="datetimeFigureOut">
              <a:rPr lang="en-US" dirty="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8DB987F2-A784-4F72-BB57-0E9EACDE722E}" type="datetimeFigureOut">
              <a:rPr lang="en-US" dirty="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0BBD51E-4B19-444E-85C0-DBD7EB6263F4}" type="datetimeFigureOut">
              <a:rPr lang="en-US" dirty="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F0D7255A-4AD5-4D3E-9A0A-689DA3BA976C}" type="datetimeFigureOut">
              <a:rPr lang="en-US" dirty="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3EE0AD15-87AC-45B2-9EE5-8D165AF83CD7}" type="datetimeFigureOut">
              <a:rPr lang="en-US" dirty="0"/>
              <a:t>6/28/2021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FCC40CCD-F0D6-4CC2-A4C8-2D7D0D875F02}" type="datetimeFigureOut">
              <a:rPr lang="en-US" dirty="0"/>
              <a:t>6/28/2021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6/28/2021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C9A00F7B-89C5-4DF7-A309-6263220147D4}" type="datetimeFigureOut">
              <a:rPr lang="en-US" dirty="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80322" y="3030008"/>
            <a:ext cx="4698355" cy="290617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594123" y="3030008"/>
            <a:ext cx="4700059" cy="290617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6/28/2021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6/28/2021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6/28/2021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CDCB01F-D966-4C62-B900-0BE008A90C98}" type="datetimeFigureOut">
              <a:rPr lang="en-US" dirty="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E73A0EA-7DC7-4964-BB97-B173EF3B859A}" type="datetimeFigureOut">
              <a:rPr lang="en-US" dirty="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6/28/2021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7ED8B5-7B4F-4689-9BDA-9D6AF5E5E820}"/>
              </a:ext>
            </a:extLst>
          </p:cNvPr>
          <p:cNvSpPr>
            <a:spLocks noGrp="1"/>
          </p:cNvSpPr>
          <p:nvPr>
            <p:ph type="ctrTitle"/>
          </p:nvPr>
        </p:nvSpPr>
        <p:spPr>
          <a:xfrm>
            <a:off x="680322" y="2733709"/>
            <a:ext cx="8144134" cy="1117687"/>
          </a:xfrm>
        </p:spPr>
        <p:txBody>
          <a:bodyPr/>
          <a:lstStyle/>
          <a:p>
            <a:pPr algn="ctr"/>
            <a:r>
              <a:rPr lang="it-IT" sz="7200" dirty="0"/>
              <a:t>PTOF 2020-2021</a:t>
            </a:r>
          </a:p>
        </p:txBody>
      </p:sp>
      <p:sp>
        <p:nvSpPr>
          <p:cNvPr id="3" name="Sottotitolo 2">
            <a:extLst>
              <a:ext uri="{FF2B5EF4-FFF2-40B4-BE49-F238E27FC236}">
                <a16:creationId xmlns:a16="http://schemas.microsoft.com/office/drawing/2014/main" id="{3AA5D990-3901-4D00-A9A7-88F989618B83}"/>
              </a:ext>
            </a:extLst>
          </p:cNvPr>
          <p:cNvSpPr>
            <a:spLocks noGrp="1"/>
          </p:cNvSpPr>
          <p:nvPr>
            <p:ph type="subTitle" idx="1"/>
          </p:nvPr>
        </p:nvSpPr>
        <p:spPr>
          <a:xfrm>
            <a:off x="145773" y="5056647"/>
            <a:ext cx="6930888" cy="1117687"/>
          </a:xfrm>
        </p:spPr>
        <p:txBody>
          <a:bodyPr>
            <a:normAutofit fontScale="92500" lnSpcReduction="10000"/>
          </a:bodyPr>
          <a:lstStyle/>
          <a:p>
            <a:pPr algn="l"/>
            <a:r>
              <a:rPr lang="it-IT" sz="4400" b="1" dirty="0">
                <a:solidFill>
                  <a:srgbClr val="002060"/>
                </a:solidFill>
              </a:rPr>
              <a:t>VERIFICA DEL CAMMINO SVOLTO</a:t>
            </a:r>
          </a:p>
        </p:txBody>
      </p:sp>
      <p:sp>
        <p:nvSpPr>
          <p:cNvPr id="4" name="CasellaDiTesto 3">
            <a:extLst>
              <a:ext uri="{FF2B5EF4-FFF2-40B4-BE49-F238E27FC236}">
                <a16:creationId xmlns:a16="http://schemas.microsoft.com/office/drawing/2014/main" id="{CD2F4028-3D15-46A4-A52E-C74032DBB401}"/>
              </a:ext>
            </a:extLst>
          </p:cNvPr>
          <p:cNvSpPr txBox="1"/>
          <p:nvPr/>
        </p:nvSpPr>
        <p:spPr>
          <a:xfrm>
            <a:off x="9607826" y="2644170"/>
            <a:ext cx="2425148" cy="1569660"/>
          </a:xfrm>
          <a:prstGeom prst="rect">
            <a:avLst/>
          </a:prstGeom>
          <a:noFill/>
        </p:spPr>
        <p:txBody>
          <a:bodyPr wrap="square" rtlCol="0">
            <a:spAutoFit/>
          </a:bodyPr>
          <a:lstStyle/>
          <a:p>
            <a:pPr algn="r"/>
            <a:r>
              <a:rPr lang="it-IT" sz="3200" b="1" dirty="0">
                <a:solidFill>
                  <a:schemeClr val="accent5">
                    <a:lumMod val="75000"/>
                  </a:schemeClr>
                </a:solidFill>
              </a:rPr>
              <a:t>IC </a:t>
            </a:r>
          </a:p>
          <a:p>
            <a:pPr algn="r"/>
            <a:r>
              <a:rPr lang="it-IT" sz="3200" b="1" dirty="0">
                <a:solidFill>
                  <a:schemeClr val="accent5">
                    <a:lumMod val="75000"/>
                  </a:schemeClr>
                </a:solidFill>
              </a:rPr>
              <a:t>CREMONA </a:t>
            </a:r>
          </a:p>
          <a:p>
            <a:pPr algn="r"/>
            <a:r>
              <a:rPr lang="it-IT" sz="3200" b="1" dirty="0">
                <a:solidFill>
                  <a:schemeClr val="accent5">
                    <a:lumMod val="75000"/>
                  </a:schemeClr>
                </a:solidFill>
              </a:rPr>
              <a:t>4</a:t>
            </a:r>
          </a:p>
        </p:txBody>
      </p:sp>
      <p:pic>
        <p:nvPicPr>
          <p:cNvPr id="1028" name="Picture 4" descr="Progetti - Novecento e oltre">
            <a:extLst>
              <a:ext uri="{FF2B5EF4-FFF2-40B4-BE49-F238E27FC236}">
                <a16:creationId xmlns:a16="http://schemas.microsoft.com/office/drawing/2014/main" id="{689A064C-268D-4887-ADC0-0EDA1FAE5E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47962">
            <a:off x="7407798" y="4069385"/>
            <a:ext cx="3507685" cy="2336119"/>
          </a:xfrm>
          <a:prstGeom prst="round2DiagRect">
            <a:avLst>
              <a:gd name="adj1" fmla="val 33538"/>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1030" name="Picture 6" descr="Gestione integrazione di progetto | Project Management Center">
            <a:extLst>
              <a:ext uri="{FF2B5EF4-FFF2-40B4-BE49-F238E27FC236}">
                <a16:creationId xmlns:a16="http://schemas.microsoft.com/office/drawing/2014/main" id="{F25D88CD-F21D-43F8-A2A3-C32B22F543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33682">
            <a:off x="793953" y="303287"/>
            <a:ext cx="3333750" cy="2314575"/>
          </a:xfrm>
          <a:prstGeom prst="round2DiagRect">
            <a:avLst>
              <a:gd name="adj1" fmla="val 29836"/>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6477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EF5CCC-69B7-4869-8EE5-26637281A2DF}"/>
              </a:ext>
            </a:extLst>
          </p:cNvPr>
          <p:cNvSpPr>
            <a:spLocks noGrp="1"/>
          </p:cNvSpPr>
          <p:nvPr>
            <p:ph type="title"/>
          </p:nvPr>
        </p:nvSpPr>
        <p:spPr/>
        <p:txBody>
          <a:bodyPr/>
          <a:lstStyle/>
          <a:p>
            <a:r>
              <a:rPr lang="it-IT" dirty="0"/>
              <a:t>L’EC NEL NOSTRO ISTITUTO </a:t>
            </a:r>
          </a:p>
        </p:txBody>
      </p:sp>
      <p:sp>
        <p:nvSpPr>
          <p:cNvPr id="3" name="Segnaposto contenuto 2">
            <a:extLst>
              <a:ext uri="{FF2B5EF4-FFF2-40B4-BE49-F238E27FC236}">
                <a16:creationId xmlns:a16="http://schemas.microsoft.com/office/drawing/2014/main" id="{12E5100D-4645-4E99-8113-031661993493}"/>
              </a:ext>
            </a:extLst>
          </p:cNvPr>
          <p:cNvSpPr>
            <a:spLocks noGrp="1"/>
          </p:cNvSpPr>
          <p:nvPr>
            <p:ph idx="1"/>
          </p:nvPr>
        </p:nvSpPr>
        <p:spPr>
          <a:xfrm>
            <a:off x="185530" y="2124838"/>
            <a:ext cx="11449878" cy="3599316"/>
          </a:xfrm>
        </p:spPr>
        <p:txBody>
          <a:bodyPr>
            <a:noAutofit/>
          </a:bodyPr>
          <a:lstStyle/>
          <a:p>
            <a:r>
              <a:rPr lang="it-IT" sz="3200" b="1" dirty="0"/>
              <a:t>In generale le attività attuate nelle scuole hanno riguardato tutti i campi indicati dalle Linee guida.</a:t>
            </a:r>
          </a:p>
          <a:p>
            <a:r>
              <a:rPr lang="it-IT" sz="3200" b="1" dirty="0"/>
              <a:t>Sono state celebrate le varie giornate (dei Diritti dell’infanzia, della Memoria, dei Calzini Spaiati, della Terra, delle Api, della Gentilezza, ….) ma anche effettuati percorsi di più giorni per affrontare particolari temi.</a:t>
            </a:r>
          </a:p>
          <a:p>
            <a:r>
              <a:rPr lang="it-IT" sz="3200" b="1" dirty="0"/>
              <a:t>Con i più piccoli ci si è concentrati maggiormente sull’aspetto delle regole, dell’educazione ambientale, alimentare, stradale, passando attraverso le pratiche quotidiane.</a:t>
            </a:r>
          </a:p>
        </p:txBody>
      </p:sp>
      <p:sp>
        <p:nvSpPr>
          <p:cNvPr id="4" name="CasellaDiTesto 3">
            <a:extLst>
              <a:ext uri="{FF2B5EF4-FFF2-40B4-BE49-F238E27FC236}">
                <a16:creationId xmlns:a16="http://schemas.microsoft.com/office/drawing/2014/main" id="{B45F15D4-D1D3-4FE6-89FA-9115FC5E1EBB}"/>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Tree>
    <p:extLst>
      <p:ext uri="{BB962C8B-B14F-4D97-AF65-F5344CB8AC3E}">
        <p14:creationId xmlns:p14="http://schemas.microsoft.com/office/powerpoint/2010/main" val="2090837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EF5CCC-69B7-4869-8EE5-26637281A2DF}"/>
              </a:ext>
            </a:extLst>
          </p:cNvPr>
          <p:cNvSpPr>
            <a:spLocks noGrp="1"/>
          </p:cNvSpPr>
          <p:nvPr>
            <p:ph type="title"/>
          </p:nvPr>
        </p:nvSpPr>
        <p:spPr/>
        <p:txBody>
          <a:bodyPr/>
          <a:lstStyle/>
          <a:p>
            <a:r>
              <a:rPr lang="it-IT" dirty="0"/>
              <a:t>L’EC NEL NOSTRO ISTITUTO </a:t>
            </a:r>
          </a:p>
        </p:txBody>
      </p:sp>
      <p:sp>
        <p:nvSpPr>
          <p:cNvPr id="3" name="Segnaposto contenuto 2">
            <a:extLst>
              <a:ext uri="{FF2B5EF4-FFF2-40B4-BE49-F238E27FC236}">
                <a16:creationId xmlns:a16="http://schemas.microsoft.com/office/drawing/2014/main" id="{12E5100D-4645-4E99-8113-031661993493}"/>
              </a:ext>
            </a:extLst>
          </p:cNvPr>
          <p:cNvSpPr>
            <a:spLocks noGrp="1"/>
          </p:cNvSpPr>
          <p:nvPr>
            <p:ph idx="1"/>
          </p:nvPr>
        </p:nvSpPr>
        <p:spPr>
          <a:xfrm>
            <a:off x="185529" y="2058578"/>
            <a:ext cx="11910949" cy="3599316"/>
          </a:xfrm>
        </p:spPr>
        <p:txBody>
          <a:bodyPr>
            <a:noAutofit/>
          </a:bodyPr>
          <a:lstStyle/>
          <a:p>
            <a:r>
              <a:rPr lang="it-IT" sz="3200" b="1" dirty="0"/>
              <a:t>Nelle scuole primarie sono stati attuati laboratori e percorsi interdisciplinari, utilizzando i vari canali espressivi.</a:t>
            </a:r>
          </a:p>
          <a:p>
            <a:r>
              <a:rPr lang="it-IT" sz="3200" b="1" dirty="0"/>
              <a:t>Con gli studenti della secondaria ogni docente ha trovato il modo di contribuire alle finalità dell’EC attraverso i contenuti e gli obiettivi della specifica disciplina .</a:t>
            </a:r>
          </a:p>
          <a:p>
            <a:r>
              <a:rPr lang="it-IT" sz="3200" b="1" dirty="0"/>
              <a:t>In tutte le scuole si è puntato sulla presa di coscienza e l’assunzione di responsabilità rispetto ai comportamenti del vivere in società. </a:t>
            </a:r>
          </a:p>
          <a:p>
            <a:r>
              <a:rPr lang="it-IT" sz="3200" b="1" dirty="0"/>
              <a:t>Sono mancate le uscite sul territorio, per le note restrizioni della situazione pandemica.</a:t>
            </a:r>
          </a:p>
        </p:txBody>
      </p:sp>
      <p:sp>
        <p:nvSpPr>
          <p:cNvPr id="4" name="CasellaDiTesto 3">
            <a:extLst>
              <a:ext uri="{FF2B5EF4-FFF2-40B4-BE49-F238E27FC236}">
                <a16:creationId xmlns:a16="http://schemas.microsoft.com/office/drawing/2014/main" id="{B45F15D4-D1D3-4FE6-89FA-9115FC5E1EBB}"/>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Tree>
    <p:extLst>
      <p:ext uri="{BB962C8B-B14F-4D97-AF65-F5344CB8AC3E}">
        <p14:creationId xmlns:p14="http://schemas.microsoft.com/office/powerpoint/2010/main" val="3549775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EF5CCC-69B7-4869-8EE5-26637281A2DF}"/>
              </a:ext>
            </a:extLst>
          </p:cNvPr>
          <p:cNvSpPr>
            <a:spLocks noGrp="1"/>
          </p:cNvSpPr>
          <p:nvPr>
            <p:ph type="title"/>
          </p:nvPr>
        </p:nvSpPr>
        <p:spPr/>
        <p:txBody>
          <a:bodyPr/>
          <a:lstStyle/>
          <a:p>
            <a:r>
              <a:rPr lang="it-IT" dirty="0"/>
              <a:t>L’EC NEL NOSTRO ISTITUTO </a:t>
            </a:r>
          </a:p>
        </p:txBody>
      </p:sp>
      <p:sp>
        <p:nvSpPr>
          <p:cNvPr id="3" name="Segnaposto contenuto 2">
            <a:extLst>
              <a:ext uri="{FF2B5EF4-FFF2-40B4-BE49-F238E27FC236}">
                <a16:creationId xmlns:a16="http://schemas.microsoft.com/office/drawing/2014/main" id="{12E5100D-4645-4E99-8113-031661993493}"/>
              </a:ext>
            </a:extLst>
          </p:cNvPr>
          <p:cNvSpPr>
            <a:spLocks noGrp="1"/>
          </p:cNvSpPr>
          <p:nvPr>
            <p:ph idx="1"/>
          </p:nvPr>
        </p:nvSpPr>
        <p:spPr>
          <a:xfrm>
            <a:off x="185530" y="2058578"/>
            <a:ext cx="7567797" cy="3599316"/>
          </a:xfrm>
        </p:spPr>
        <p:txBody>
          <a:bodyPr>
            <a:noAutofit/>
          </a:bodyPr>
          <a:lstStyle/>
          <a:p>
            <a:pPr marL="0" indent="0">
              <a:buNone/>
            </a:pPr>
            <a:r>
              <a:rPr lang="it-IT" sz="3200" b="1" dirty="0"/>
              <a:t>Un documento raccoglie la sintesi di tutte le numerose e significative attività messe in atto durante l’anno scolastico.</a:t>
            </a:r>
          </a:p>
          <a:p>
            <a:pPr marL="0" indent="0">
              <a:buNone/>
            </a:pPr>
            <a:r>
              <a:rPr lang="it-IT" sz="3200" b="1" dirty="0"/>
              <a:t>Sarà reso disponibile attraverso il registro elettronico, così da poter diventare anche occasione di conoscenza e messa in comune di buone pratiche didattiche.</a:t>
            </a:r>
          </a:p>
        </p:txBody>
      </p:sp>
      <p:sp>
        <p:nvSpPr>
          <p:cNvPr id="4" name="CasellaDiTesto 3">
            <a:extLst>
              <a:ext uri="{FF2B5EF4-FFF2-40B4-BE49-F238E27FC236}">
                <a16:creationId xmlns:a16="http://schemas.microsoft.com/office/drawing/2014/main" id="{B45F15D4-D1D3-4FE6-89FA-9115FC5E1EBB}"/>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pic>
        <p:nvPicPr>
          <p:cNvPr id="1026" name="Picture 2">
            <a:extLst>
              <a:ext uri="{FF2B5EF4-FFF2-40B4-BE49-F238E27FC236}">
                <a16:creationId xmlns:a16="http://schemas.microsoft.com/office/drawing/2014/main" id="{8B9EBBD4-A68F-4686-9116-64B95FBC18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78802">
            <a:off x="7461779" y="2690573"/>
            <a:ext cx="4152374" cy="23353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6633FF"/>
                </a:solidFill>
              </a14:hiddenFill>
            </a:ex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52358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356D6D-71C2-4B97-B434-790F486CA513}"/>
              </a:ext>
            </a:extLst>
          </p:cNvPr>
          <p:cNvSpPr>
            <a:spLocks noGrp="1"/>
          </p:cNvSpPr>
          <p:nvPr>
            <p:ph type="title"/>
          </p:nvPr>
        </p:nvSpPr>
        <p:spPr/>
        <p:txBody>
          <a:bodyPr>
            <a:normAutofit/>
          </a:bodyPr>
          <a:lstStyle/>
          <a:p>
            <a:r>
              <a:rPr lang="it-IT" sz="4800" dirty="0"/>
              <a:t>OBIETTIVI RAGGIUNTI</a:t>
            </a:r>
          </a:p>
        </p:txBody>
      </p:sp>
      <p:sp>
        <p:nvSpPr>
          <p:cNvPr id="3" name="Segnaposto contenuto 2">
            <a:extLst>
              <a:ext uri="{FF2B5EF4-FFF2-40B4-BE49-F238E27FC236}">
                <a16:creationId xmlns:a16="http://schemas.microsoft.com/office/drawing/2014/main" id="{8110C628-1571-4301-ACB0-56F5B6F182BD}"/>
              </a:ext>
            </a:extLst>
          </p:cNvPr>
          <p:cNvSpPr>
            <a:spLocks noGrp="1"/>
          </p:cNvSpPr>
          <p:nvPr>
            <p:ph idx="1"/>
          </p:nvPr>
        </p:nvSpPr>
        <p:spPr>
          <a:xfrm>
            <a:off x="203243" y="2398643"/>
            <a:ext cx="11445417" cy="4147932"/>
          </a:xfrm>
        </p:spPr>
        <p:txBody>
          <a:bodyPr>
            <a:normAutofit lnSpcReduction="10000"/>
          </a:bodyPr>
          <a:lstStyle/>
          <a:p>
            <a:pPr marL="342900" lvl="0" indent="-342900">
              <a:buFont typeface="Wingdings" panose="05000000000000000000" pitchFamily="2" charset="2"/>
              <a:buChar char=""/>
              <a:tabLst>
                <a:tab pos="228600" algn="l"/>
              </a:tabLst>
            </a:pPr>
            <a:r>
              <a:rPr lang="it-IT" sz="3200" b="1" dirty="0">
                <a:solidFill>
                  <a:srgbClr val="FF0000"/>
                </a:solidFill>
                <a:effectLst/>
                <a:ea typeface="Times New Roman" panose="02020603050405020304" pitchFamily="18" charset="0"/>
              </a:rPr>
              <a:t>Definire un’idea di progetto condivisa</a:t>
            </a:r>
          </a:p>
          <a:p>
            <a:pPr marL="0" lvl="0" indent="0">
              <a:buNone/>
              <a:tabLst>
                <a:tab pos="228600" algn="l"/>
              </a:tabLst>
            </a:pPr>
            <a:r>
              <a:rPr lang="it-IT" sz="3200" b="1" dirty="0">
                <a:effectLst/>
                <a:ea typeface="Times New Roman" panose="02020603050405020304" pitchFamily="18" charset="0"/>
              </a:rPr>
              <a:t>attraverso un confronto nella commissione ed una restituzione al collegio con la pubblicazione del verbale della riunione.</a:t>
            </a:r>
          </a:p>
          <a:p>
            <a:pPr marL="342900" lvl="0" indent="-342900">
              <a:buFont typeface="Wingdings" panose="05000000000000000000" pitchFamily="2" charset="2"/>
              <a:buChar char=""/>
              <a:tabLst>
                <a:tab pos="228600" algn="l"/>
              </a:tabLst>
            </a:pPr>
            <a:r>
              <a:rPr lang="it-IT" sz="3200" b="1" dirty="0">
                <a:solidFill>
                  <a:srgbClr val="FF0000"/>
                </a:solidFill>
                <a:effectLst/>
                <a:ea typeface="Times New Roman" panose="02020603050405020304" pitchFamily="18" charset="0"/>
              </a:rPr>
              <a:t>Monitorare l’attuazione della legge sull’introduzione dell’Educazione Civica nella scuola</a:t>
            </a:r>
          </a:p>
          <a:p>
            <a:pPr marL="0" lvl="0" indent="0">
              <a:buNone/>
              <a:tabLst>
                <a:tab pos="228600" algn="l"/>
              </a:tabLst>
            </a:pPr>
            <a:r>
              <a:rPr lang="it-IT" sz="3200" b="1" dirty="0">
                <a:effectLst/>
                <a:ea typeface="Times New Roman" panose="02020603050405020304" pitchFamily="18" charset="0"/>
              </a:rPr>
              <a:t>con una raccolta da tutte le scuole delle attività svolte durante l’anno (una prima raccolta è avvenuta a marzo ed una seconda a giugno).</a:t>
            </a:r>
          </a:p>
          <a:p>
            <a:pPr marL="0" lvl="0" indent="0">
              <a:buNone/>
              <a:tabLst>
                <a:tab pos="228600" algn="l"/>
              </a:tabLst>
            </a:pPr>
            <a:endParaRPr lang="it-IT" sz="2800" b="1" dirty="0">
              <a:effectLst/>
              <a:ea typeface="Times New Roman" panose="02020603050405020304" pitchFamily="18" charset="0"/>
            </a:endParaRPr>
          </a:p>
        </p:txBody>
      </p:sp>
      <p:sp>
        <p:nvSpPr>
          <p:cNvPr id="4" name="CasellaDiTesto 3">
            <a:extLst>
              <a:ext uri="{FF2B5EF4-FFF2-40B4-BE49-F238E27FC236}">
                <a16:creationId xmlns:a16="http://schemas.microsoft.com/office/drawing/2014/main" id="{29195246-6036-4693-9559-917A66CA880B}"/>
              </a:ext>
            </a:extLst>
          </p:cNvPr>
          <p:cNvSpPr txBox="1"/>
          <p:nvPr/>
        </p:nvSpPr>
        <p:spPr>
          <a:xfrm>
            <a:off x="10813774"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Tree>
    <p:extLst>
      <p:ext uri="{BB962C8B-B14F-4D97-AF65-F5344CB8AC3E}">
        <p14:creationId xmlns:p14="http://schemas.microsoft.com/office/powerpoint/2010/main" val="1326006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a:extLst>
              <a:ext uri="{FF2B5EF4-FFF2-40B4-BE49-F238E27FC236}">
                <a16:creationId xmlns:a16="http://schemas.microsoft.com/office/drawing/2014/main" id="{1E7D20FB-33D5-490B-BD32-A26EA629CF68}"/>
              </a:ext>
            </a:extLst>
          </p:cNvPr>
          <p:cNvSpPr txBox="1">
            <a:spLocks/>
          </p:cNvSpPr>
          <p:nvPr/>
        </p:nvSpPr>
        <p:spPr>
          <a:xfrm>
            <a:off x="296009" y="291548"/>
            <a:ext cx="8357662" cy="353833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endParaRPr lang="it-IT" sz="3700" b="1" dirty="0">
              <a:solidFill>
                <a:srgbClr val="002060"/>
              </a:solidFill>
            </a:endParaRPr>
          </a:p>
        </p:txBody>
      </p:sp>
      <p:sp>
        <p:nvSpPr>
          <p:cNvPr id="3" name="CasellaDiTesto 2">
            <a:extLst>
              <a:ext uri="{FF2B5EF4-FFF2-40B4-BE49-F238E27FC236}">
                <a16:creationId xmlns:a16="http://schemas.microsoft.com/office/drawing/2014/main" id="{6C6CF867-B726-41F2-B4E5-4BCA42293348}"/>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
        <p:nvSpPr>
          <p:cNvPr id="7" name="CasellaDiTesto 6">
            <a:extLst>
              <a:ext uri="{FF2B5EF4-FFF2-40B4-BE49-F238E27FC236}">
                <a16:creationId xmlns:a16="http://schemas.microsoft.com/office/drawing/2014/main" id="{9B83B3B2-3BDF-4EA4-8BB4-35F450B159D8}"/>
              </a:ext>
            </a:extLst>
          </p:cNvPr>
          <p:cNvSpPr txBox="1"/>
          <p:nvPr/>
        </p:nvSpPr>
        <p:spPr>
          <a:xfrm>
            <a:off x="296008" y="324678"/>
            <a:ext cx="10438254" cy="5786199"/>
          </a:xfrm>
          <a:prstGeom prst="rect">
            <a:avLst/>
          </a:prstGeom>
          <a:noFill/>
        </p:spPr>
        <p:txBody>
          <a:bodyPr wrap="square">
            <a:spAutoFit/>
          </a:bodyPr>
          <a:lstStyle/>
          <a:p>
            <a:pPr marL="342900" lvl="0" indent="-342900">
              <a:buFont typeface="Wingdings" panose="05000000000000000000" pitchFamily="2" charset="2"/>
              <a:buChar char=""/>
              <a:tabLst>
                <a:tab pos="228600" algn="l"/>
              </a:tabLst>
            </a:pPr>
            <a:r>
              <a:rPr lang="it-IT" sz="3200" b="1" dirty="0">
                <a:solidFill>
                  <a:srgbClr val="FF0000"/>
                </a:solidFill>
                <a:effectLst/>
                <a:ea typeface="Times New Roman" panose="02020603050405020304" pitchFamily="18" charset="0"/>
              </a:rPr>
              <a:t>Promuovere momenti di confronto tra le FS d’Istituto</a:t>
            </a:r>
          </a:p>
          <a:p>
            <a:pPr marL="0" lvl="0" indent="0">
              <a:buNone/>
              <a:tabLst>
                <a:tab pos="228600" algn="l"/>
              </a:tabLst>
            </a:pPr>
            <a:r>
              <a:rPr lang="it-IT" sz="3200" b="1" dirty="0">
                <a:ea typeface="Times New Roman" panose="02020603050405020304" pitchFamily="18" charset="0"/>
              </a:rPr>
              <a:t>Sono stati effettuati due incontri (avrebbe potuto essercene anche un terzo ma la complessità dell’organizzazione della DaD che anche quest’anno ci ha coinvolto ci ha un po’ ostacolato). </a:t>
            </a:r>
            <a:endParaRPr lang="it-IT" sz="3200" b="1" dirty="0">
              <a:effectLst/>
              <a:ea typeface="Times New Roman" panose="02020603050405020304" pitchFamily="18" charset="0"/>
            </a:endParaRPr>
          </a:p>
          <a:p>
            <a:pPr marL="0" lvl="0" indent="0">
              <a:buNone/>
              <a:tabLst>
                <a:tab pos="228600" algn="l"/>
              </a:tabLst>
            </a:pPr>
            <a:endParaRPr lang="it-IT" sz="1800" b="1" dirty="0">
              <a:ea typeface="Times New Roman" panose="02020603050405020304" pitchFamily="18" charset="0"/>
            </a:endParaRPr>
          </a:p>
          <a:p>
            <a:pPr lvl="0">
              <a:tabLst>
                <a:tab pos="228600" algn="l"/>
              </a:tabLst>
            </a:pPr>
            <a:endParaRPr lang="it-IT" sz="3200" b="1" dirty="0">
              <a:ea typeface="Times New Roman" panose="02020603050405020304" pitchFamily="18" charset="0"/>
            </a:endParaRPr>
          </a:p>
          <a:p>
            <a:pPr lvl="0">
              <a:tabLst>
                <a:tab pos="228600" algn="l"/>
              </a:tabLst>
            </a:pPr>
            <a:r>
              <a:rPr lang="it-IT" sz="3200" b="1" dirty="0">
                <a:effectLst/>
                <a:ea typeface="Times New Roman" panose="02020603050405020304" pitchFamily="18" charset="0"/>
              </a:rPr>
              <a:t>Si è reso necessario anche </a:t>
            </a:r>
            <a:r>
              <a:rPr lang="it-IT" sz="3200" b="1" dirty="0">
                <a:ea typeface="Times New Roman" panose="02020603050405020304" pitchFamily="18" charset="0"/>
              </a:rPr>
              <a:t>provvedere ad </a:t>
            </a:r>
            <a:r>
              <a:rPr lang="it-IT" sz="3200" b="1" dirty="0">
                <a:solidFill>
                  <a:srgbClr val="FF0000"/>
                </a:solidFill>
                <a:ea typeface="Times New Roman" panose="02020603050405020304" pitchFamily="18" charset="0"/>
              </a:rPr>
              <a:t>i</a:t>
            </a:r>
            <a:r>
              <a:rPr lang="it-IT" sz="3200" b="1" dirty="0">
                <a:solidFill>
                  <a:srgbClr val="FF0000"/>
                </a:solidFill>
                <a:effectLst/>
                <a:ea typeface="Times New Roman" panose="02020603050405020304" pitchFamily="18" charset="0"/>
              </a:rPr>
              <a:t>ntegrare</a:t>
            </a:r>
            <a:r>
              <a:rPr lang="it-IT" sz="3200" b="1" dirty="0">
                <a:effectLst/>
                <a:ea typeface="Times New Roman" panose="02020603050405020304" pitchFamily="18" charset="0"/>
              </a:rPr>
              <a:t> </a:t>
            </a:r>
            <a:r>
              <a:rPr lang="it-IT" sz="3200" b="1" dirty="0">
                <a:ea typeface="Times New Roman" panose="02020603050405020304" pitchFamily="18" charset="0"/>
              </a:rPr>
              <a:t>il </a:t>
            </a:r>
            <a:r>
              <a:rPr lang="it-IT" sz="3200" b="1" dirty="0">
                <a:solidFill>
                  <a:srgbClr val="FF0000"/>
                </a:solidFill>
                <a:ea typeface="Times New Roman" panose="02020603050405020304" pitchFamily="18" charset="0"/>
              </a:rPr>
              <a:t>paragrafo</a:t>
            </a:r>
            <a:r>
              <a:rPr lang="it-IT" sz="3200" b="1" dirty="0">
                <a:ea typeface="Times New Roman" panose="02020603050405020304" pitchFamily="18" charset="0"/>
              </a:rPr>
              <a:t> del PTOF riguardante la </a:t>
            </a:r>
            <a:r>
              <a:rPr lang="it-IT" sz="3200" b="1" dirty="0">
                <a:solidFill>
                  <a:srgbClr val="FF0000"/>
                </a:solidFill>
                <a:ea typeface="Times New Roman" panose="02020603050405020304" pitchFamily="18" charset="0"/>
              </a:rPr>
              <a:t>valutazione</a:t>
            </a:r>
            <a:r>
              <a:rPr lang="it-IT" sz="3200" b="1" dirty="0">
                <a:ea typeface="Times New Roman" panose="02020603050405020304" pitchFamily="18" charset="0"/>
              </a:rPr>
              <a:t>, a seguito </a:t>
            </a:r>
            <a:r>
              <a:rPr lang="it-IT" sz="3200" b="1" dirty="0">
                <a:effectLst/>
                <a:ea typeface="Times New Roman" panose="02020603050405020304" pitchFamily="18" charset="0"/>
              </a:rPr>
              <a:t>dell’entrata in vigore della legge sulla nuova valutazione nella scuola primaria.</a:t>
            </a:r>
          </a:p>
        </p:txBody>
      </p:sp>
    </p:spTree>
    <p:extLst>
      <p:ext uri="{BB962C8B-B14F-4D97-AF65-F5344CB8AC3E}">
        <p14:creationId xmlns:p14="http://schemas.microsoft.com/office/powerpoint/2010/main" val="2575318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D6B2C7-8D93-463F-ADAA-5FCC27A0F1EB}"/>
              </a:ext>
            </a:extLst>
          </p:cNvPr>
          <p:cNvSpPr>
            <a:spLocks noGrp="1"/>
          </p:cNvSpPr>
          <p:nvPr>
            <p:ph type="title"/>
          </p:nvPr>
        </p:nvSpPr>
        <p:spPr/>
        <p:txBody>
          <a:bodyPr/>
          <a:lstStyle/>
          <a:p>
            <a:r>
              <a:rPr lang="it-IT" dirty="0"/>
              <a:t>IL LAVORO DELLA COMMISSIONE</a:t>
            </a:r>
          </a:p>
        </p:txBody>
      </p:sp>
      <p:sp>
        <p:nvSpPr>
          <p:cNvPr id="3" name="Segnaposto contenuto 2">
            <a:extLst>
              <a:ext uri="{FF2B5EF4-FFF2-40B4-BE49-F238E27FC236}">
                <a16:creationId xmlns:a16="http://schemas.microsoft.com/office/drawing/2014/main" id="{55241AAA-5ED9-4E9C-A37F-0FFB6744BC74}"/>
              </a:ext>
            </a:extLst>
          </p:cNvPr>
          <p:cNvSpPr>
            <a:spLocks noGrp="1"/>
          </p:cNvSpPr>
          <p:nvPr>
            <p:ph idx="1"/>
          </p:nvPr>
        </p:nvSpPr>
        <p:spPr>
          <a:xfrm>
            <a:off x="172278" y="2058577"/>
            <a:ext cx="11767931" cy="4580762"/>
          </a:xfrm>
        </p:spPr>
        <p:txBody>
          <a:bodyPr>
            <a:normAutofit/>
          </a:bodyPr>
          <a:lstStyle/>
          <a:p>
            <a:r>
              <a:rPr lang="it-IT" sz="3200" b="1" dirty="0">
                <a:solidFill>
                  <a:srgbClr val="0033CC"/>
                </a:solidFill>
              </a:rPr>
              <a:t>CLIMA</a:t>
            </a:r>
          </a:p>
          <a:p>
            <a:pPr marL="0" indent="0">
              <a:buNone/>
            </a:pPr>
            <a:r>
              <a:rPr lang="it-IT" sz="3200" b="1" dirty="0"/>
              <a:t>Buon clima di lavoro e di proficua partecipazione.</a:t>
            </a:r>
          </a:p>
          <a:p>
            <a:r>
              <a:rPr lang="it-IT" sz="3200" b="1" dirty="0">
                <a:solidFill>
                  <a:srgbClr val="0033CC"/>
                </a:solidFill>
              </a:rPr>
              <a:t>MODALITÀ DI LAVORO</a:t>
            </a:r>
          </a:p>
          <a:p>
            <a:pPr marL="0" indent="0">
              <a:buNone/>
            </a:pPr>
            <a:r>
              <a:rPr lang="it-IT" sz="3200" b="1" dirty="0"/>
              <a:t>Valutata da tutti importante la presenza di un rappresentate per scuola (all’inizio non c’era la secondaria) per un confronto completo e costruttivo ed una puntale trasmissione delle informazioni/richieste. </a:t>
            </a:r>
          </a:p>
          <a:p>
            <a:pPr marL="0" indent="0">
              <a:buNone/>
            </a:pPr>
            <a:r>
              <a:rPr lang="it-IT" sz="3200" b="1" dirty="0"/>
              <a:t>Apprezzati e partecipati anche i momenti di riflessività che hanno arricchito e completato gli aspetti più organizzativi.</a:t>
            </a:r>
          </a:p>
        </p:txBody>
      </p:sp>
      <p:sp>
        <p:nvSpPr>
          <p:cNvPr id="4" name="CasellaDiTesto 3">
            <a:extLst>
              <a:ext uri="{FF2B5EF4-FFF2-40B4-BE49-F238E27FC236}">
                <a16:creationId xmlns:a16="http://schemas.microsoft.com/office/drawing/2014/main" id="{5A20BD50-E680-4A08-A761-1B416BFA88E8}"/>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Tree>
    <p:extLst>
      <p:ext uri="{BB962C8B-B14F-4D97-AF65-F5344CB8AC3E}">
        <p14:creationId xmlns:p14="http://schemas.microsoft.com/office/powerpoint/2010/main" val="553467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551A74-39DF-4473-9949-D36DC6A16B7F}"/>
              </a:ext>
            </a:extLst>
          </p:cNvPr>
          <p:cNvSpPr>
            <a:spLocks noGrp="1"/>
          </p:cNvSpPr>
          <p:nvPr>
            <p:ph type="title"/>
          </p:nvPr>
        </p:nvSpPr>
        <p:spPr/>
        <p:txBody>
          <a:bodyPr/>
          <a:lstStyle/>
          <a:p>
            <a:r>
              <a:rPr lang="it-IT" dirty="0"/>
              <a:t>GLI INCONTRI TRA FS</a:t>
            </a:r>
          </a:p>
        </p:txBody>
      </p:sp>
      <p:sp>
        <p:nvSpPr>
          <p:cNvPr id="3" name="Segnaposto contenuto 2">
            <a:extLst>
              <a:ext uri="{FF2B5EF4-FFF2-40B4-BE49-F238E27FC236}">
                <a16:creationId xmlns:a16="http://schemas.microsoft.com/office/drawing/2014/main" id="{BBAC3D51-28DC-43C7-A7B5-24AE953860AF}"/>
              </a:ext>
            </a:extLst>
          </p:cNvPr>
          <p:cNvSpPr>
            <a:spLocks noGrp="1"/>
          </p:cNvSpPr>
          <p:nvPr>
            <p:ph idx="1"/>
          </p:nvPr>
        </p:nvSpPr>
        <p:spPr>
          <a:xfrm>
            <a:off x="185531" y="2146852"/>
            <a:ext cx="11767930" cy="4426226"/>
          </a:xfrm>
        </p:spPr>
        <p:txBody>
          <a:bodyPr>
            <a:normAutofit lnSpcReduction="10000"/>
          </a:bodyPr>
          <a:lstStyle/>
          <a:p>
            <a:r>
              <a:rPr lang="it-IT" sz="3200" b="1" dirty="0">
                <a:solidFill>
                  <a:srgbClr val="0033CC"/>
                </a:solidFill>
              </a:rPr>
              <a:t>PRIMO INCONTRO (settembre)</a:t>
            </a:r>
          </a:p>
          <a:p>
            <a:pPr marL="0" indent="0">
              <a:buNone/>
            </a:pPr>
            <a:r>
              <a:rPr lang="it-IT" sz="3200" b="1" dirty="0"/>
              <a:t>È servito per mettere in comune aspettative </a:t>
            </a:r>
            <a:r>
              <a:rPr lang="it-IT" sz="3200" dirty="0"/>
              <a:t>e </a:t>
            </a:r>
            <a:r>
              <a:rPr lang="it-IT" sz="3200" b="1" dirty="0"/>
              <a:t>intersezioni tra i vari ambiti di lavoro delle FS (es. documentazione, strumenti per i monitoraggi, PAI, …)</a:t>
            </a:r>
          </a:p>
          <a:p>
            <a:r>
              <a:rPr lang="it-IT" sz="3200" b="1" dirty="0">
                <a:solidFill>
                  <a:srgbClr val="0033CC"/>
                </a:solidFill>
              </a:rPr>
              <a:t>SECONDO INCONTRO (maggio)</a:t>
            </a:r>
          </a:p>
          <a:p>
            <a:pPr marL="0" indent="0">
              <a:buNone/>
            </a:pPr>
            <a:r>
              <a:rPr lang="it-IT" sz="3200" b="1" dirty="0"/>
              <a:t>Ci ha portato a riflettere sul problema valutazione in caso di alunni arrivati ad avanzato secondo quadrimestre. È stato anche occasione per riprendere il protocollo stranieri e rivalutare l’opportunità di prove d’ingresso con modalità adeguate.</a:t>
            </a:r>
          </a:p>
        </p:txBody>
      </p:sp>
      <p:sp>
        <p:nvSpPr>
          <p:cNvPr id="4" name="CasellaDiTesto 3">
            <a:extLst>
              <a:ext uri="{FF2B5EF4-FFF2-40B4-BE49-F238E27FC236}">
                <a16:creationId xmlns:a16="http://schemas.microsoft.com/office/drawing/2014/main" id="{9515027C-8F84-4E96-A70A-BF59BA959550}"/>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Tree>
    <p:extLst>
      <p:ext uri="{BB962C8B-B14F-4D97-AF65-F5344CB8AC3E}">
        <p14:creationId xmlns:p14="http://schemas.microsoft.com/office/powerpoint/2010/main" val="4096964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551A74-39DF-4473-9949-D36DC6A16B7F}"/>
              </a:ext>
            </a:extLst>
          </p:cNvPr>
          <p:cNvSpPr>
            <a:spLocks noGrp="1"/>
          </p:cNvSpPr>
          <p:nvPr>
            <p:ph type="title"/>
          </p:nvPr>
        </p:nvSpPr>
        <p:spPr/>
        <p:txBody>
          <a:bodyPr/>
          <a:lstStyle/>
          <a:p>
            <a:r>
              <a:rPr lang="it-IT" dirty="0"/>
              <a:t>GLI INCONTRI TRA FS</a:t>
            </a:r>
          </a:p>
        </p:txBody>
      </p:sp>
      <p:sp>
        <p:nvSpPr>
          <p:cNvPr id="3" name="Segnaposto contenuto 2">
            <a:extLst>
              <a:ext uri="{FF2B5EF4-FFF2-40B4-BE49-F238E27FC236}">
                <a16:creationId xmlns:a16="http://schemas.microsoft.com/office/drawing/2014/main" id="{BBAC3D51-28DC-43C7-A7B5-24AE953860AF}"/>
              </a:ext>
            </a:extLst>
          </p:cNvPr>
          <p:cNvSpPr>
            <a:spLocks noGrp="1"/>
          </p:cNvSpPr>
          <p:nvPr>
            <p:ph idx="1"/>
          </p:nvPr>
        </p:nvSpPr>
        <p:spPr>
          <a:xfrm>
            <a:off x="212035" y="2146852"/>
            <a:ext cx="11767930" cy="4426226"/>
          </a:xfrm>
        </p:spPr>
        <p:txBody>
          <a:bodyPr>
            <a:normAutofit/>
          </a:bodyPr>
          <a:lstStyle/>
          <a:p>
            <a:r>
              <a:rPr lang="it-IT" sz="3200" b="1" dirty="0">
                <a:solidFill>
                  <a:srgbClr val="0033CC"/>
                </a:solidFill>
              </a:rPr>
              <a:t>PROSPETTIVA</a:t>
            </a:r>
          </a:p>
          <a:p>
            <a:pPr marL="0" indent="0">
              <a:buNone/>
            </a:pPr>
            <a:r>
              <a:rPr lang="it-IT" sz="3200" b="1" dirty="0"/>
              <a:t>Continuare gli incontri anche nel prossimo anno</a:t>
            </a:r>
          </a:p>
          <a:p>
            <a:pPr>
              <a:buFontTx/>
              <a:buChar char="-"/>
            </a:pPr>
            <a:r>
              <a:rPr lang="it-IT" sz="3200" b="1" dirty="0"/>
              <a:t>per proseguire il confronto avviato, </a:t>
            </a:r>
          </a:p>
          <a:p>
            <a:pPr>
              <a:buFontTx/>
              <a:buChar char="-"/>
            </a:pPr>
            <a:r>
              <a:rPr lang="it-IT" sz="3200" b="1" dirty="0"/>
              <a:t>per affrontare altri aspetti che intrecciano le varie FS,</a:t>
            </a:r>
          </a:p>
          <a:p>
            <a:pPr>
              <a:buFontTx/>
              <a:buChar char="-"/>
            </a:pPr>
            <a:r>
              <a:rPr lang="it-IT" sz="3200" b="1" dirty="0"/>
              <a:t>per definire strumenti di rilevazione non ripetitivi.</a:t>
            </a:r>
          </a:p>
        </p:txBody>
      </p:sp>
      <p:sp>
        <p:nvSpPr>
          <p:cNvPr id="4" name="CasellaDiTesto 3">
            <a:extLst>
              <a:ext uri="{FF2B5EF4-FFF2-40B4-BE49-F238E27FC236}">
                <a16:creationId xmlns:a16="http://schemas.microsoft.com/office/drawing/2014/main" id="{9515027C-8F84-4E96-A70A-BF59BA959550}"/>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Tree>
    <p:extLst>
      <p:ext uri="{BB962C8B-B14F-4D97-AF65-F5344CB8AC3E}">
        <p14:creationId xmlns:p14="http://schemas.microsoft.com/office/powerpoint/2010/main" val="481296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99C346-61C4-4469-940C-B913AACE0280}"/>
              </a:ext>
            </a:extLst>
          </p:cNvPr>
          <p:cNvSpPr>
            <a:spLocks noGrp="1"/>
          </p:cNvSpPr>
          <p:nvPr>
            <p:ph type="title"/>
          </p:nvPr>
        </p:nvSpPr>
        <p:spPr/>
        <p:txBody>
          <a:bodyPr/>
          <a:lstStyle/>
          <a:p>
            <a:r>
              <a:rPr lang="it-IT" dirty="0"/>
              <a:t>I PROGETTI PTOF</a:t>
            </a:r>
          </a:p>
        </p:txBody>
      </p:sp>
      <p:sp>
        <p:nvSpPr>
          <p:cNvPr id="3" name="Segnaposto contenuto 2">
            <a:extLst>
              <a:ext uri="{FF2B5EF4-FFF2-40B4-BE49-F238E27FC236}">
                <a16:creationId xmlns:a16="http://schemas.microsoft.com/office/drawing/2014/main" id="{C2EDA83F-F1A8-464F-A8B1-B08255EF015C}"/>
              </a:ext>
            </a:extLst>
          </p:cNvPr>
          <p:cNvSpPr>
            <a:spLocks noGrp="1"/>
          </p:cNvSpPr>
          <p:nvPr>
            <p:ph idx="1"/>
          </p:nvPr>
        </p:nvSpPr>
        <p:spPr>
          <a:xfrm>
            <a:off x="150234" y="2098333"/>
            <a:ext cx="11946245" cy="4521127"/>
          </a:xfrm>
        </p:spPr>
        <p:txBody>
          <a:bodyPr>
            <a:normAutofit lnSpcReduction="10000"/>
          </a:bodyPr>
          <a:lstStyle/>
          <a:p>
            <a:pPr marL="0" indent="0">
              <a:buNone/>
            </a:pPr>
            <a:r>
              <a:rPr lang="it-IT" sz="3200" b="1" dirty="0">
                <a:solidFill>
                  <a:srgbClr val="0033CC"/>
                </a:solidFill>
              </a:rPr>
              <a:t>IN SINTESI POSSIAMO DIRE CHE:</a:t>
            </a:r>
          </a:p>
          <a:p>
            <a:r>
              <a:rPr lang="it-IT" sz="3200" b="1" dirty="0"/>
              <a:t>Quasi tutti i progetti programmati sono stati portati a termine. Non ne sono stati realizzati due (Coro all’A. Frank e Parco al Visconti) causa restrizioni Covid.</a:t>
            </a:r>
          </a:p>
          <a:p>
            <a:r>
              <a:rPr lang="it-IT" sz="3200" b="1" dirty="0"/>
              <a:t>Alcuni progetti si sono aggiunti strada facendo; i docenti responsabili hanno provveduto a redigere schede di presentazione e verifica.</a:t>
            </a:r>
          </a:p>
          <a:p>
            <a:pPr marL="0" indent="0">
              <a:buNone/>
            </a:pPr>
            <a:r>
              <a:rPr lang="it-IT" sz="3200" b="1" dirty="0"/>
              <a:t>Con questi progetti aggiunti, in commissione ci siamo chiesti come regolarsi, visto che non sono compresi nel </a:t>
            </a:r>
            <a:r>
              <a:rPr lang="it-IT" sz="3200" b="1" dirty="0" err="1"/>
              <a:t>Ptof</a:t>
            </a:r>
            <a:r>
              <a:rPr lang="it-IT" sz="3200" b="1" dirty="0"/>
              <a:t> approvato a novembre.</a:t>
            </a:r>
          </a:p>
          <a:p>
            <a:endParaRPr lang="it-IT" sz="3200" b="1" dirty="0"/>
          </a:p>
        </p:txBody>
      </p:sp>
      <p:sp>
        <p:nvSpPr>
          <p:cNvPr id="4" name="CasellaDiTesto 3">
            <a:extLst>
              <a:ext uri="{FF2B5EF4-FFF2-40B4-BE49-F238E27FC236}">
                <a16:creationId xmlns:a16="http://schemas.microsoft.com/office/drawing/2014/main" id="{51B41C4C-00FD-4A45-8250-E70EA8140443}"/>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Tree>
    <p:extLst>
      <p:ext uri="{BB962C8B-B14F-4D97-AF65-F5344CB8AC3E}">
        <p14:creationId xmlns:p14="http://schemas.microsoft.com/office/powerpoint/2010/main" val="1760679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99C346-61C4-4469-940C-B913AACE0280}"/>
              </a:ext>
            </a:extLst>
          </p:cNvPr>
          <p:cNvSpPr>
            <a:spLocks noGrp="1"/>
          </p:cNvSpPr>
          <p:nvPr>
            <p:ph type="title"/>
          </p:nvPr>
        </p:nvSpPr>
        <p:spPr/>
        <p:txBody>
          <a:bodyPr/>
          <a:lstStyle/>
          <a:p>
            <a:r>
              <a:rPr lang="it-IT" dirty="0"/>
              <a:t>I PROGETTI PTOF</a:t>
            </a:r>
          </a:p>
        </p:txBody>
      </p:sp>
      <p:sp>
        <p:nvSpPr>
          <p:cNvPr id="3" name="Segnaposto contenuto 2">
            <a:extLst>
              <a:ext uri="{FF2B5EF4-FFF2-40B4-BE49-F238E27FC236}">
                <a16:creationId xmlns:a16="http://schemas.microsoft.com/office/drawing/2014/main" id="{C2EDA83F-F1A8-464F-A8B1-B08255EF015C}"/>
              </a:ext>
            </a:extLst>
          </p:cNvPr>
          <p:cNvSpPr>
            <a:spLocks noGrp="1"/>
          </p:cNvSpPr>
          <p:nvPr>
            <p:ph idx="1"/>
          </p:nvPr>
        </p:nvSpPr>
        <p:spPr>
          <a:xfrm>
            <a:off x="150234" y="2098333"/>
            <a:ext cx="11946245" cy="4521127"/>
          </a:xfrm>
        </p:spPr>
        <p:txBody>
          <a:bodyPr>
            <a:normAutofit lnSpcReduction="10000"/>
          </a:bodyPr>
          <a:lstStyle/>
          <a:p>
            <a:pPr marL="0" indent="0">
              <a:buNone/>
            </a:pPr>
            <a:r>
              <a:rPr lang="it-IT" sz="3200" b="1" dirty="0"/>
              <a:t>Sono state indicate due possibilità </a:t>
            </a:r>
            <a:r>
              <a:rPr lang="it-IT" sz="3200" b="1" dirty="0">
                <a:solidFill>
                  <a:srgbClr val="FF0000"/>
                </a:solidFill>
              </a:rPr>
              <a:t>per il prossimo anno</a:t>
            </a:r>
            <a:r>
              <a:rPr lang="it-IT" sz="3200" b="1" dirty="0"/>
              <a:t>:</a:t>
            </a:r>
          </a:p>
          <a:p>
            <a:pPr marL="0" indent="0">
              <a:buNone/>
            </a:pPr>
            <a:r>
              <a:rPr lang="it-IT" sz="3200" b="1" dirty="0"/>
              <a:t>- prevedere l’eventualità di integrare il </a:t>
            </a:r>
            <a:r>
              <a:rPr lang="it-IT" sz="3200" b="1" dirty="0" err="1"/>
              <a:t>Ptof</a:t>
            </a:r>
            <a:r>
              <a:rPr lang="it-IT" sz="3200" b="1" dirty="0"/>
              <a:t> approvato a novembre e, di conseguenza, un altro momento di approvazione collegiale dei progetti definiti in un secondo tempo;</a:t>
            </a:r>
          </a:p>
          <a:p>
            <a:pPr>
              <a:buFontTx/>
              <a:buChar char="-"/>
            </a:pPr>
            <a:r>
              <a:rPr lang="it-IT" sz="3200" b="1" dirty="0"/>
              <a:t>documentare sul registro elettronico l’attività, senza presentare schede progetto.</a:t>
            </a:r>
          </a:p>
          <a:p>
            <a:pPr marL="0" indent="0">
              <a:buNone/>
            </a:pPr>
            <a:r>
              <a:rPr lang="it-IT" sz="3200" b="1" dirty="0"/>
              <a:t>Indicativamente la commissione preferirebbe la seconda ipotesi per rispettare il termine di legge di approvazione del </a:t>
            </a:r>
            <a:r>
              <a:rPr lang="it-IT" sz="3200" b="1" dirty="0" err="1"/>
              <a:t>Ptof</a:t>
            </a:r>
            <a:r>
              <a:rPr lang="it-IT" sz="3200" b="1" dirty="0"/>
              <a:t>, ma la </a:t>
            </a:r>
            <a:r>
              <a:rPr lang="it-IT" sz="3200" b="1" dirty="0">
                <a:solidFill>
                  <a:srgbClr val="FF0000"/>
                </a:solidFill>
              </a:rPr>
              <a:t>decisione</a:t>
            </a:r>
            <a:r>
              <a:rPr lang="it-IT" sz="3200" b="1" dirty="0"/>
              <a:t> è </a:t>
            </a:r>
            <a:r>
              <a:rPr lang="it-IT" sz="3200" b="1" dirty="0">
                <a:solidFill>
                  <a:srgbClr val="FF0000"/>
                </a:solidFill>
              </a:rPr>
              <a:t>del collegio</a:t>
            </a:r>
            <a:r>
              <a:rPr lang="it-IT" sz="3200" b="1" dirty="0"/>
              <a:t>.</a:t>
            </a:r>
          </a:p>
          <a:p>
            <a:endParaRPr lang="it-IT" sz="3200" b="1" dirty="0"/>
          </a:p>
        </p:txBody>
      </p:sp>
      <p:sp>
        <p:nvSpPr>
          <p:cNvPr id="4" name="CasellaDiTesto 3">
            <a:extLst>
              <a:ext uri="{FF2B5EF4-FFF2-40B4-BE49-F238E27FC236}">
                <a16:creationId xmlns:a16="http://schemas.microsoft.com/office/drawing/2014/main" id="{51B41C4C-00FD-4A45-8250-E70EA8140443}"/>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Tree>
    <p:extLst>
      <p:ext uri="{BB962C8B-B14F-4D97-AF65-F5344CB8AC3E}">
        <p14:creationId xmlns:p14="http://schemas.microsoft.com/office/powerpoint/2010/main" val="3074685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99C346-61C4-4469-940C-B913AACE0280}"/>
              </a:ext>
            </a:extLst>
          </p:cNvPr>
          <p:cNvSpPr>
            <a:spLocks noGrp="1"/>
          </p:cNvSpPr>
          <p:nvPr>
            <p:ph type="title"/>
          </p:nvPr>
        </p:nvSpPr>
        <p:spPr/>
        <p:txBody>
          <a:bodyPr/>
          <a:lstStyle/>
          <a:p>
            <a:r>
              <a:rPr lang="it-IT" dirty="0"/>
              <a:t>I PROGETTI PTOF</a:t>
            </a:r>
          </a:p>
        </p:txBody>
      </p:sp>
      <p:sp>
        <p:nvSpPr>
          <p:cNvPr id="3" name="Segnaposto contenuto 2">
            <a:extLst>
              <a:ext uri="{FF2B5EF4-FFF2-40B4-BE49-F238E27FC236}">
                <a16:creationId xmlns:a16="http://schemas.microsoft.com/office/drawing/2014/main" id="{C2EDA83F-F1A8-464F-A8B1-B08255EF015C}"/>
              </a:ext>
            </a:extLst>
          </p:cNvPr>
          <p:cNvSpPr>
            <a:spLocks noGrp="1"/>
          </p:cNvSpPr>
          <p:nvPr>
            <p:ph idx="1"/>
          </p:nvPr>
        </p:nvSpPr>
        <p:spPr>
          <a:xfrm>
            <a:off x="150234" y="2098333"/>
            <a:ext cx="11946245" cy="4521127"/>
          </a:xfrm>
        </p:spPr>
        <p:txBody>
          <a:bodyPr>
            <a:normAutofit fontScale="92500" lnSpcReduction="10000"/>
          </a:bodyPr>
          <a:lstStyle/>
          <a:p>
            <a:r>
              <a:rPr lang="it-IT" sz="3200" b="1" dirty="0"/>
              <a:t>I progetti, che integrano la proposta didattica, hanno avuto buon esito.</a:t>
            </a:r>
          </a:p>
          <a:p>
            <a:r>
              <a:rPr lang="it-IT" sz="3200" b="1" dirty="0"/>
              <a:t>Non emergono particolari difficoltà nello svolgimento delle attività; si sono registrati alcuni «adattamenti» alla situazione (momenti di DaD, </a:t>
            </a:r>
            <a:r>
              <a:rPr lang="it-IT" sz="3200" b="1" dirty="0" err="1"/>
              <a:t>FlautiAmo</a:t>
            </a:r>
            <a:r>
              <a:rPr lang="it-IT" sz="3200" b="1" dirty="0"/>
              <a:t> dedicato più all’ascolto, modificate o sospese alcune iniziative delle commissioni Lingue straniere e Lettura e poesia, del progetto «Tutti artisti al Mazzolari»,…).</a:t>
            </a:r>
          </a:p>
          <a:p>
            <a:r>
              <a:rPr lang="it-IT" sz="3200" b="1" dirty="0"/>
              <a:t>In rari casi è stato possibile usufruire dell’intervento di esperti.</a:t>
            </a:r>
          </a:p>
          <a:p>
            <a:r>
              <a:rPr lang="it-IT" sz="3200" b="1" dirty="0"/>
              <a:t>Alcuni progetti hanno già una prospettiva per il prossimo anno scolastico (es: ampliamento dell’orchestra alla secondaria).</a:t>
            </a:r>
          </a:p>
        </p:txBody>
      </p:sp>
      <p:sp>
        <p:nvSpPr>
          <p:cNvPr id="4" name="CasellaDiTesto 3">
            <a:extLst>
              <a:ext uri="{FF2B5EF4-FFF2-40B4-BE49-F238E27FC236}">
                <a16:creationId xmlns:a16="http://schemas.microsoft.com/office/drawing/2014/main" id="{51B41C4C-00FD-4A45-8250-E70EA8140443}"/>
              </a:ext>
            </a:extLst>
          </p:cNvPr>
          <p:cNvSpPr txBox="1"/>
          <p:nvPr/>
        </p:nvSpPr>
        <p:spPr>
          <a:xfrm>
            <a:off x="10734262" y="878198"/>
            <a:ext cx="1362217" cy="830997"/>
          </a:xfrm>
          <a:prstGeom prst="rect">
            <a:avLst/>
          </a:prstGeom>
          <a:noFill/>
        </p:spPr>
        <p:txBody>
          <a:bodyPr wrap="square" rtlCol="0">
            <a:spAutoFit/>
          </a:bodyPr>
          <a:lstStyle/>
          <a:p>
            <a:pPr algn="r"/>
            <a:r>
              <a:rPr lang="it-IT" sz="2400" b="1" dirty="0">
                <a:solidFill>
                  <a:schemeClr val="accent5">
                    <a:lumMod val="75000"/>
                  </a:schemeClr>
                </a:solidFill>
              </a:rPr>
              <a:t>PTOF </a:t>
            </a:r>
          </a:p>
          <a:p>
            <a:pPr algn="r"/>
            <a:r>
              <a:rPr lang="it-IT" sz="2400" b="1" dirty="0">
                <a:solidFill>
                  <a:schemeClr val="accent5">
                    <a:lumMod val="75000"/>
                  </a:schemeClr>
                </a:solidFill>
              </a:rPr>
              <a:t>IC CR4</a:t>
            </a:r>
            <a:endParaRPr lang="it-IT" sz="3200" b="1" dirty="0">
              <a:solidFill>
                <a:schemeClr val="accent5">
                  <a:lumMod val="75000"/>
                </a:schemeClr>
              </a:solidFill>
            </a:endParaRPr>
          </a:p>
        </p:txBody>
      </p:sp>
    </p:spTree>
    <p:extLst>
      <p:ext uri="{BB962C8B-B14F-4D97-AF65-F5344CB8AC3E}">
        <p14:creationId xmlns:p14="http://schemas.microsoft.com/office/powerpoint/2010/main" val="3791625026"/>
      </p:ext>
    </p:extLst>
  </p:cSld>
  <p:clrMapOvr>
    <a:masterClrMapping/>
  </p:clrMapOvr>
</p:sld>
</file>

<file path=ppt/theme/theme1.xml><?xml version="1.0" encoding="utf-8"?>
<a:theme xmlns:a="http://schemas.openxmlformats.org/drawingml/2006/main" name="Berlino">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TM04033917[[fn=Berlino]]</Template>
  <TotalTime>837</TotalTime>
  <Words>836</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Trebuchet MS</vt:lpstr>
      <vt:lpstr>Wingdings</vt:lpstr>
      <vt:lpstr>Berlino</vt:lpstr>
      <vt:lpstr>PTOF 2020-2021</vt:lpstr>
      <vt:lpstr>OBIETTIVI RAGGIUNTI</vt:lpstr>
      <vt:lpstr>Presentazione standard di PowerPoint</vt:lpstr>
      <vt:lpstr>IL LAVORO DELLA COMMISSIONE</vt:lpstr>
      <vt:lpstr>GLI INCONTRI TRA FS</vt:lpstr>
      <vt:lpstr>GLI INCONTRI TRA FS</vt:lpstr>
      <vt:lpstr>I PROGETTI PTOF</vt:lpstr>
      <vt:lpstr>I PROGETTI PTOF</vt:lpstr>
      <vt:lpstr>I PROGETTI PTOF</vt:lpstr>
      <vt:lpstr>L’EC NEL NOSTRO ISTITUTO </vt:lpstr>
      <vt:lpstr>L’EC NEL NOSTRO ISTITUTO </vt:lpstr>
      <vt:lpstr>L’EC NEL NOSTRO ISTITUTO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PTOF 2020-2021</dc:title>
  <dc:creator>PC</dc:creator>
  <cp:lastModifiedBy>Maria Disma Vezzosi</cp:lastModifiedBy>
  <cp:revision>39</cp:revision>
  <dcterms:created xsi:type="dcterms:W3CDTF">2020-09-22T15:53:59Z</dcterms:created>
  <dcterms:modified xsi:type="dcterms:W3CDTF">2021-06-28T12:10:52Z</dcterms:modified>
</cp:coreProperties>
</file>