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Century Gothic"/>
      <p:regular r:id="rId10"/>
      <p:bold r:id="rId11"/>
      <p:italic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CenturyGothic-bold.fntdata"/><Relationship Id="rId10" Type="http://schemas.openxmlformats.org/officeDocument/2006/relationships/font" Target="fonts/CenturyGothic-regular.fntdata"/><Relationship Id="rId13" Type="http://schemas.openxmlformats.org/officeDocument/2006/relationships/font" Target="fonts/CenturyGothic-boldItalic.fntdata"/><Relationship Id="rId12" Type="http://schemas.openxmlformats.org/officeDocument/2006/relationships/font" Target="fonts/CenturyGothic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0" type="dt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panoramica con didascalia">
  <p:cSld name="Immagine panoramica con didascalia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685777" y="4697360"/>
            <a:ext cx="10822034" cy="8193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/>
          <p:nvPr>
            <p:ph idx="2" type="pic"/>
          </p:nvPr>
        </p:nvSpPr>
        <p:spPr>
          <a:xfrm>
            <a:off x="681727" y="941439"/>
            <a:ext cx="10821840" cy="3478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685800" y="5516715"/>
            <a:ext cx="10820400" cy="7019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showMasterSp="0">
  <p:cSld name="Titolo e sottotitolo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79" name="Google Shape;7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type="title"/>
          </p:nvPr>
        </p:nvSpPr>
        <p:spPr>
          <a:xfrm>
            <a:off x="685800" y="753532"/>
            <a:ext cx="10820400" cy="28024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>
            <a:off x="1024467" y="3649133"/>
            <a:ext cx="10130516" cy="999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 showMasterSp="0">
  <p:cSld name="Citazione con didascalia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86" name="Google Shape;8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type="title"/>
          </p:nvPr>
        </p:nvSpPr>
        <p:spPr>
          <a:xfrm>
            <a:off x="1024467" y="753533"/>
            <a:ext cx="10151533" cy="26044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" type="body"/>
          </p:nvPr>
        </p:nvSpPr>
        <p:spPr>
          <a:xfrm>
            <a:off x="1303865" y="3365556"/>
            <a:ext cx="9592736" cy="444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3"/>
          <p:cNvSpPr txBox="1"/>
          <p:nvPr>
            <p:ph idx="2" type="body"/>
          </p:nvPr>
        </p:nvSpPr>
        <p:spPr>
          <a:xfrm>
            <a:off x="1024467" y="3959862"/>
            <a:ext cx="10151533" cy="679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3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11" type="ftr"/>
          </p:nvPr>
        </p:nvSpPr>
        <p:spPr>
          <a:xfrm>
            <a:off x="685800" y="379941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lang="it-IT" sz="8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b="0" lang="it-IT" sz="800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 showMasterSp="0">
  <p:cSld name="Scheda nom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96" name="Google Shape;9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/>
          <p:nvPr>
            <p:ph type="title"/>
          </p:nvPr>
        </p:nvSpPr>
        <p:spPr>
          <a:xfrm>
            <a:off x="1024495" y="1124701"/>
            <a:ext cx="10146186" cy="25118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4"/>
          <p:cNvSpPr txBox="1"/>
          <p:nvPr>
            <p:ph idx="1" type="body"/>
          </p:nvPr>
        </p:nvSpPr>
        <p:spPr>
          <a:xfrm>
            <a:off x="1024467" y="3648315"/>
            <a:ext cx="10144654" cy="9998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4"/>
          <p:cNvSpPr txBox="1"/>
          <p:nvPr>
            <p:ph idx="10" type="dt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685800" y="378883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">
  <p:cSld name="3 colonn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title"/>
          </p:nvPr>
        </p:nvSpPr>
        <p:spPr>
          <a:xfrm>
            <a:off x="2895600" y="761999"/>
            <a:ext cx="8610599" cy="13038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5"/>
          <p:cNvSpPr txBox="1"/>
          <p:nvPr>
            <p:ph idx="1" type="body"/>
          </p:nvPr>
        </p:nvSpPr>
        <p:spPr>
          <a:xfrm>
            <a:off x="685800" y="2202080"/>
            <a:ext cx="3456432" cy="617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15"/>
          <p:cNvSpPr txBox="1"/>
          <p:nvPr>
            <p:ph idx="2" type="body"/>
          </p:nvPr>
        </p:nvSpPr>
        <p:spPr>
          <a:xfrm>
            <a:off x="685799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6" name="Google Shape;106;p15"/>
          <p:cNvSpPr txBox="1"/>
          <p:nvPr>
            <p:ph idx="3" type="body"/>
          </p:nvPr>
        </p:nvSpPr>
        <p:spPr>
          <a:xfrm>
            <a:off x="4368800" y="2201333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7" name="Google Shape;107;p15"/>
          <p:cNvSpPr txBox="1"/>
          <p:nvPr>
            <p:ph idx="4" type="body"/>
          </p:nvPr>
        </p:nvSpPr>
        <p:spPr>
          <a:xfrm>
            <a:off x="4366858" y="2904067"/>
            <a:ext cx="3456432" cy="33146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8" name="Google Shape;108;p15"/>
          <p:cNvSpPr txBox="1"/>
          <p:nvPr>
            <p:ph idx="5" type="body"/>
          </p:nvPr>
        </p:nvSpPr>
        <p:spPr>
          <a:xfrm>
            <a:off x="8051800" y="2192866"/>
            <a:ext cx="3456432" cy="6265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15"/>
          <p:cNvSpPr txBox="1"/>
          <p:nvPr>
            <p:ph idx="6" type="body"/>
          </p:nvPr>
        </p:nvSpPr>
        <p:spPr>
          <a:xfrm>
            <a:off x="8051801" y="2904565"/>
            <a:ext cx="3456432" cy="33141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onne immagine">
  <p:cSld name="3 colonne immagin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/>
          <p:nvPr>
            <p:ph type="title"/>
          </p:nvPr>
        </p:nvSpPr>
        <p:spPr>
          <a:xfrm>
            <a:off x="2895600" y="762000"/>
            <a:ext cx="8610599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6"/>
          <p:cNvSpPr txBox="1"/>
          <p:nvPr>
            <p:ph idx="1" type="body"/>
          </p:nvPr>
        </p:nvSpPr>
        <p:spPr>
          <a:xfrm>
            <a:off x="688618" y="4191000"/>
            <a:ext cx="3451582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6" name="Google Shape;116;p16"/>
          <p:cNvSpPr/>
          <p:nvPr>
            <p:ph idx="2" type="pic"/>
          </p:nvPr>
        </p:nvSpPr>
        <p:spPr>
          <a:xfrm>
            <a:off x="688618" y="2362200"/>
            <a:ext cx="3451582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3" type="body"/>
          </p:nvPr>
        </p:nvSpPr>
        <p:spPr>
          <a:xfrm>
            <a:off x="688618" y="4873764"/>
            <a:ext cx="3451582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6"/>
          <p:cNvSpPr txBox="1"/>
          <p:nvPr>
            <p:ph idx="4" type="body"/>
          </p:nvPr>
        </p:nvSpPr>
        <p:spPr>
          <a:xfrm>
            <a:off x="4374263" y="4191000"/>
            <a:ext cx="3448935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9" name="Google Shape;119;p16"/>
          <p:cNvSpPr/>
          <p:nvPr>
            <p:ph idx="5" type="pic"/>
          </p:nvPr>
        </p:nvSpPr>
        <p:spPr>
          <a:xfrm>
            <a:off x="4374263" y="2362200"/>
            <a:ext cx="344893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6" type="body"/>
          </p:nvPr>
        </p:nvSpPr>
        <p:spPr>
          <a:xfrm>
            <a:off x="4374264" y="4873763"/>
            <a:ext cx="344893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1" name="Google Shape;121;p16"/>
          <p:cNvSpPr txBox="1"/>
          <p:nvPr>
            <p:ph idx="7" type="body"/>
          </p:nvPr>
        </p:nvSpPr>
        <p:spPr>
          <a:xfrm>
            <a:off x="8049731" y="4191000"/>
            <a:ext cx="3456469" cy="6827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2" name="Google Shape;122;p16"/>
          <p:cNvSpPr/>
          <p:nvPr>
            <p:ph idx="8" type="pic"/>
          </p:nvPr>
        </p:nvSpPr>
        <p:spPr>
          <a:xfrm>
            <a:off x="8049855" y="2362200"/>
            <a:ext cx="3447878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9" type="body"/>
          </p:nvPr>
        </p:nvSpPr>
        <p:spPr>
          <a:xfrm>
            <a:off x="8049731" y="4873761"/>
            <a:ext cx="3452445" cy="13449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4" name="Google Shape;124;p1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1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" type="body"/>
          </p:nvPr>
        </p:nvSpPr>
        <p:spPr>
          <a:xfrm rot="5400000">
            <a:off x="4083937" y="-1203579"/>
            <a:ext cx="4024125" cy="108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showMasterSp="0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134" name="Google Shape;134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/>
          <p:nvPr>
            <p:ph type="title"/>
          </p:nvPr>
        </p:nvSpPr>
        <p:spPr>
          <a:xfrm rot="5400000">
            <a:off x="8525933" y="1667933"/>
            <a:ext cx="390313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" type="body"/>
          </p:nvPr>
        </p:nvSpPr>
        <p:spPr>
          <a:xfrm rot="5400000">
            <a:off x="3175000" y="-1405467"/>
            <a:ext cx="3903133" cy="8204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8"/>
          <p:cNvSpPr txBox="1"/>
          <p:nvPr>
            <p:ph idx="10" type="dt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8"/>
          <p:cNvSpPr txBox="1"/>
          <p:nvPr>
            <p:ph idx="11" type="ftr"/>
          </p:nvPr>
        </p:nvSpPr>
        <p:spPr>
          <a:xfrm>
            <a:off x="685800" y="381000"/>
            <a:ext cx="699149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showMasterSp="0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BTM.png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75150"/>
            <a:ext cx="121920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685800" y="753533"/>
            <a:ext cx="10820399" cy="28019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024467" y="3641725"/>
            <a:ext cx="10490200" cy="955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685800" y="381001"/>
            <a:ext cx="6991492" cy="3640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6858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6172200" y="2194559"/>
            <a:ext cx="53340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2895600" y="762000"/>
            <a:ext cx="86106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914409" y="2183802"/>
            <a:ext cx="50799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685800" y="3132666"/>
            <a:ext cx="5311775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6400800" y="2183802"/>
            <a:ext cx="51054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b="0" sz="2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6172200" y="3132666"/>
            <a:ext cx="5334000" cy="30860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685800" y="1524000"/>
            <a:ext cx="41148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4995582" y="746759"/>
            <a:ext cx="6510618" cy="547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685800" y="3124199"/>
            <a:ext cx="411480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685800" y="1524000"/>
            <a:ext cx="687324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7861238" y="751241"/>
            <a:ext cx="3644962" cy="5467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685800" y="3124199"/>
            <a:ext cx="6873240" cy="30944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2-HD-TOP.png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14414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b="0" i="0" sz="4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83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type="ctrTitle"/>
          </p:nvPr>
        </p:nvSpPr>
        <p:spPr>
          <a:xfrm>
            <a:off x="-1188302" y="867905"/>
            <a:ext cx="12191999" cy="1467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C0066"/>
              </a:buClr>
              <a:buSzPct val="100000"/>
              <a:buFont typeface="Century Gothic"/>
              <a:buNone/>
            </a:pPr>
            <a:r>
              <a:rPr b="1" lang="it-IT" sz="2400">
                <a:solidFill>
                  <a:srgbClr val="CC0066"/>
                </a:solidFill>
              </a:rPr>
              <a:t>ISTITUTO COMPRENSIVO CREMONA QUATTRO </a:t>
            </a:r>
            <a:br>
              <a:rPr b="1" lang="it-IT" sz="2400">
                <a:solidFill>
                  <a:srgbClr val="CC0066"/>
                </a:solidFill>
              </a:rPr>
            </a:br>
            <a:r>
              <a:rPr b="1" lang="it-IT" sz="2400">
                <a:solidFill>
                  <a:srgbClr val="CC0066"/>
                </a:solidFill>
              </a:rPr>
              <a:t>A.S. 2020/2021 </a:t>
            </a:r>
            <a:br>
              <a:rPr b="1" lang="it-IT" sz="2400">
                <a:solidFill>
                  <a:srgbClr val="CC0066"/>
                </a:solidFill>
              </a:rPr>
            </a:br>
            <a:br>
              <a:rPr b="1" lang="it-IT" sz="4000">
                <a:solidFill>
                  <a:srgbClr val="CC0066"/>
                </a:solidFill>
              </a:rPr>
            </a:br>
            <a:r>
              <a:rPr b="1" lang="it-IT" sz="4000">
                <a:solidFill>
                  <a:srgbClr val="2264C8"/>
                </a:solidFill>
              </a:rPr>
              <a:t>FUNZIONE STRUMENTALE DISAGIO (AREA 3)</a:t>
            </a:r>
            <a:endParaRPr b="1" sz="4000">
              <a:solidFill>
                <a:srgbClr val="2264C8"/>
              </a:solidFill>
            </a:endParaRPr>
          </a:p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7270155" y="2877820"/>
            <a:ext cx="3733542" cy="12589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FUNZIONI STRUMENTALI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Patrizia Granata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it-IT"/>
              <a:t>Bonventre Maria Letizia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46" name="Google Shape;14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154" y="2577381"/>
            <a:ext cx="5322230" cy="2355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it-IT" sz="2400"/>
              <a:t>ISTITUTO COMPRENSIVO CREMONA QUATTRO</a:t>
            </a:r>
            <a:br>
              <a:rPr lang="it-IT" sz="2400"/>
            </a:br>
            <a:r>
              <a:rPr b="1" lang="it-IT">
                <a:solidFill>
                  <a:srgbClr val="CC0066"/>
                </a:solidFill>
              </a:rPr>
              <a:t>FINALITÀ RAGGIUNTE</a:t>
            </a:r>
            <a:endParaRPr b="1">
              <a:solidFill>
                <a:srgbClr val="CC0066"/>
              </a:solidFill>
            </a:endParaRPr>
          </a:p>
        </p:txBody>
      </p:sp>
      <p:grpSp>
        <p:nvGrpSpPr>
          <p:cNvPr id="152" name="Google Shape;152;p20"/>
          <p:cNvGrpSpPr/>
          <p:nvPr/>
        </p:nvGrpSpPr>
        <p:grpSpPr>
          <a:xfrm>
            <a:off x="1150739" y="2197069"/>
            <a:ext cx="9890521" cy="4018023"/>
            <a:chOff x="464939" y="3144"/>
            <a:chExt cx="9890521" cy="4018023"/>
          </a:xfrm>
        </p:grpSpPr>
        <p:sp>
          <p:nvSpPr>
            <p:cNvPr id="153" name="Google Shape;153;p20"/>
            <p:cNvSpPr/>
            <p:nvPr/>
          </p:nvSpPr>
          <p:spPr>
            <a:xfrm>
              <a:off x="464939" y="3144"/>
              <a:ext cx="3090788" cy="1854472"/>
            </a:xfrm>
            <a:prstGeom prst="rect">
              <a:avLst/>
            </a:prstGeom>
            <a:solidFill>
              <a:srgbClr val="E3214D">
                <a:alpha val="89803"/>
              </a:srgbClr>
            </a:solidFill>
            <a:ln>
              <a:noFill/>
            </a:ln>
            <a:effectLst>
              <a:outerShdw blurRad="190500" rotWithShape="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0"/>
            <p:cNvSpPr txBox="1"/>
            <p:nvPr/>
          </p:nvSpPr>
          <p:spPr>
            <a:xfrm>
              <a:off x="464939" y="3144"/>
              <a:ext cx="3090788" cy="185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Elaborazione e</a:t>
              </a:r>
              <a:r>
                <a:rPr lang="it-IT" sz="2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modifica</a:t>
              </a:r>
              <a:r>
                <a:rPr b="0" i="0" lang="it-IT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Pep Infanzia e Pdp Primaria e Secondaria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5" name="Google Shape;155;p20"/>
            <p:cNvSpPr/>
            <p:nvPr/>
          </p:nvSpPr>
          <p:spPr>
            <a:xfrm>
              <a:off x="3864805" y="3144"/>
              <a:ext cx="3090788" cy="1854472"/>
            </a:xfrm>
            <a:prstGeom prst="rect">
              <a:avLst/>
            </a:prstGeom>
            <a:solidFill>
              <a:srgbClr val="E3214D">
                <a:alpha val="80000"/>
              </a:srgbClr>
            </a:solidFill>
            <a:ln>
              <a:noFill/>
            </a:ln>
            <a:effectLst>
              <a:outerShdw blurRad="190500" rotWithShape="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0"/>
            <p:cNvSpPr txBox="1"/>
            <p:nvPr/>
          </p:nvSpPr>
          <p:spPr>
            <a:xfrm>
              <a:off x="3864805" y="3144"/>
              <a:ext cx="3090788" cy="185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Elaborazione  PAI in collaborazione con le F.S. </a:t>
              </a:r>
              <a:r>
                <a:rPr lang="it-IT" sz="2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Inclusione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7264672" y="3144"/>
              <a:ext cx="3090788" cy="1854472"/>
            </a:xfrm>
            <a:prstGeom prst="rect">
              <a:avLst/>
            </a:prstGeom>
            <a:solidFill>
              <a:srgbClr val="E3214D">
                <a:alpha val="69803"/>
              </a:srgbClr>
            </a:solidFill>
            <a:ln>
              <a:noFill/>
            </a:ln>
            <a:effectLst>
              <a:outerShdw blurRad="190500" rotWithShape="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0"/>
            <p:cNvSpPr txBox="1"/>
            <p:nvPr/>
          </p:nvSpPr>
          <p:spPr>
            <a:xfrm>
              <a:off x="7264672" y="3144"/>
              <a:ext cx="3090788" cy="185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Collaborazione e incontri periodici con le F.S. Inclusione e Continuità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2164872" y="2166695"/>
              <a:ext cx="3090788" cy="1854472"/>
            </a:xfrm>
            <a:prstGeom prst="rect">
              <a:avLst/>
            </a:prstGeom>
            <a:solidFill>
              <a:srgbClr val="E3214D">
                <a:alpha val="60000"/>
              </a:srgbClr>
            </a:solidFill>
            <a:ln>
              <a:noFill/>
            </a:ln>
            <a:effectLst>
              <a:outerShdw blurRad="190500" rotWithShape="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0"/>
            <p:cNvSpPr txBox="1"/>
            <p:nvPr/>
          </p:nvSpPr>
          <p:spPr>
            <a:xfrm>
              <a:off x="2164872" y="2166695"/>
              <a:ext cx="3090788" cy="185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Monitoraggio BES in collaborazione con le F.S. Inclusione e Continuità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5564739" y="2166695"/>
              <a:ext cx="3090788" cy="1854472"/>
            </a:xfrm>
            <a:prstGeom prst="rect">
              <a:avLst/>
            </a:prstGeom>
            <a:solidFill>
              <a:srgbClr val="E3214D">
                <a:alpha val="49803"/>
              </a:srgbClr>
            </a:solidFill>
            <a:ln>
              <a:noFill/>
            </a:ln>
            <a:effectLst>
              <a:outerShdw blurRad="190500" rotWithShape="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0"/>
            <p:cNvSpPr txBox="1"/>
            <p:nvPr/>
          </p:nvSpPr>
          <p:spPr>
            <a:xfrm>
              <a:off x="5564739" y="2166695"/>
              <a:ext cx="3090788" cy="185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Sportello BES per docenti e genitori  tramite Google Meet</a:t>
              </a:r>
              <a:endParaRPr b="0" i="0" sz="2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None/>
            </a:pPr>
            <a:r>
              <a:rPr lang="it-IT" sz="2400"/>
              <a:t>ISTITUTO COMPRENSIVO CREMONA QUATTRO</a:t>
            </a:r>
            <a:br>
              <a:rPr lang="it-IT" sz="2400"/>
            </a:br>
            <a:r>
              <a:rPr b="1" lang="it-IT">
                <a:solidFill>
                  <a:srgbClr val="CC0066"/>
                </a:solidFill>
              </a:rPr>
              <a:t>FINALITÀ RAGGIUNTE</a:t>
            </a:r>
            <a:endParaRPr/>
          </a:p>
        </p:txBody>
      </p:sp>
      <p:grpSp>
        <p:nvGrpSpPr>
          <p:cNvPr id="168" name="Google Shape;168;p21"/>
          <p:cNvGrpSpPr/>
          <p:nvPr/>
        </p:nvGrpSpPr>
        <p:grpSpPr>
          <a:xfrm>
            <a:off x="1150748" y="2197000"/>
            <a:ext cx="10355361" cy="4018085"/>
            <a:chOff x="464939" y="3082"/>
            <a:chExt cx="8190588" cy="4018085"/>
          </a:xfrm>
        </p:grpSpPr>
        <p:sp>
          <p:nvSpPr>
            <p:cNvPr id="169" name="Google Shape;169;p21"/>
            <p:cNvSpPr/>
            <p:nvPr/>
          </p:nvSpPr>
          <p:spPr>
            <a:xfrm>
              <a:off x="464939" y="3144"/>
              <a:ext cx="3090788" cy="1854472"/>
            </a:xfrm>
            <a:prstGeom prst="rect">
              <a:avLst/>
            </a:prstGeom>
            <a:solidFill>
              <a:srgbClr val="E3214D">
                <a:alpha val="89803"/>
              </a:srgbClr>
            </a:solidFill>
            <a:ln>
              <a:noFill/>
            </a:ln>
            <a:effectLst>
              <a:outerShdw blurRad="190500" rotWithShape="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 txBox="1"/>
            <p:nvPr/>
          </p:nvSpPr>
          <p:spPr>
            <a:xfrm>
              <a:off x="464939" y="3144"/>
              <a:ext cx="3090788" cy="185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Predisposizione di </a:t>
              </a:r>
              <a:r>
                <a:rPr lang="it-IT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una cartella su Drive con </a:t>
              </a:r>
              <a:r>
                <a:rPr b="0" i="0" lang="it-IT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materiali didattici </a:t>
              </a:r>
              <a:r>
                <a:rPr lang="it-IT" sz="19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per BES</a:t>
              </a:r>
              <a:endPara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4385772" y="3082"/>
              <a:ext cx="3090900" cy="1854600"/>
            </a:xfrm>
            <a:prstGeom prst="rect">
              <a:avLst/>
            </a:prstGeom>
            <a:solidFill>
              <a:srgbClr val="E3214D">
                <a:alpha val="69803"/>
              </a:srgbClr>
            </a:solidFill>
            <a:ln>
              <a:noFill/>
            </a:ln>
            <a:effectLst>
              <a:outerShdw blurRad="190500" rotWithShape="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1"/>
            <p:cNvSpPr txBox="1"/>
            <p:nvPr/>
          </p:nvSpPr>
          <p:spPr>
            <a:xfrm>
              <a:off x="4385772" y="3082"/>
              <a:ext cx="3090900" cy="185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In collaborazione con l’insegnante Adelaide Guarino, partecipazione a monitoraggi richiesti da Comune, UST, MIUR, Istat</a:t>
              </a:r>
              <a:endPara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2164872" y="2166695"/>
              <a:ext cx="3090788" cy="1854472"/>
            </a:xfrm>
            <a:prstGeom prst="rect">
              <a:avLst/>
            </a:prstGeom>
            <a:solidFill>
              <a:srgbClr val="E3214D">
                <a:alpha val="60000"/>
              </a:srgbClr>
            </a:solidFill>
            <a:ln>
              <a:noFill/>
            </a:ln>
            <a:effectLst>
              <a:outerShdw blurRad="190500" rotWithShape="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1"/>
            <p:cNvSpPr txBox="1"/>
            <p:nvPr/>
          </p:nvSpPr>
          <p:spPr>
            <a:xfrm>
              <a:off x="2164872" y="2166695"/>
              <a:ext cx="3090788" cy="185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Studio di modifica della griglia di monitoraggio degli alunni con disabilità</a:t>
              </a:r>
              <a:endPara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5564739" y="2166695"/>
              <a:ext cx="3090788" cy="1854472"/>
            </a:xfrm>
            <a:prstGeom prst="rect">
              <a:avLst/>
            </a:prstGeom>
            <a:solidFill>
              <a:srgbClr val="E3214D">
                <a:alpha val="49803"/>
              </a:srgbClr>
            </a:solidFill>
            <a:ln>
              <a:noFill/>
            </a:ln>
            <a:effectLst>
              <a:outerShdw blurRad="190500" rotWithShape="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 txBox="1"/>
            <p:nvPr/>
          </p:nvSpPr>
          <p:spPr>
            <a:xfrm>
              <a:off x="5564739" y="2166695"/>
              <a:ext cx="3090788" cy="1854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2375" lIns="72375" spcFirstLastPara="1" rIns="72375" wrap="square" tIns="723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9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Coordinamento della commissione</a:t>
              </a:r>
              <a:endParaRPr b="0" i="0" sz="1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entury Gothic"/>
              <a:buNone/>
            </a:pPr>
            <a:r>
              <a:rPr lang="it-IT" sz="2400">
                <a:solidFill>
                  <a:srgbClr val="000000"/>
                </a:solidFill>
              </a:rPr>
              <a:t>ISTITUTO COMPRENSIVO CREMONA QUATTRO</a:t>
            </a:r>
            <a:br>
              <a:rPr lang="it-IT" sz="2400">
                <a:solidFill>
                  <a:srgbClr val="000000"/>
                </a:solidFill>
              </a:rPr>
            </a:br>
            <a:r>
              <a:rPr b="1" lang="it-IT">
                <a:solidFill>
                  <a:srgbClr val="2264C8"/>
                </a:solidFill>
              </a:rPr>
              <a:t>PROPOSTE DI LAVORO</a:t>
            </a:r>
            <a:endParaRPr>
              <a:solidFill>
                <a:srgbClr val="2264C8"/>
              </a:solidFill>
            </a:endParaRPr>
          </a:p>
        </p:txBody>
      </p:sp>
      <p:grpSp>
        <p:nvGrpSpPr>
          <p:cNvPr id="182" name="Google Shape;182;p22"/>
          <p:cNvGrpSpPr/>
          <p:nvPr/>
        </p:nvGrpSpPr>
        <p:grpSpPr>
          <a:xfrm>
            <a:off x="722974" y="1883148"/>
            <a:ext cx="10450851" cy="4733100"/>
            <a:chOff x="685799" y="1864548"/>
            <a:chExt cx="10450851" cy="4733100"/>
          </a:xfrm>
        </p:grpSpPr>
        <p:sp>
          <p:nvSpPr>
            <p:cNvPr id="183" name="Google Shape;183;p22"/>
            <p:cNvSpPr txBox="1"/>
            <p:nvPr/>
          </p:nvSpPr>
          <p:spPr>
            <a:xfrm>
              <a:off x="2163995" y="5848487"/>
              <a:ext cx="100800" cy="10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4" name="Google Shape;184;p22"/>
            <p:cNvSpPr/>
            <p:nvPr/>
          </p:nvSpPr>
          <p:spPr>
            <a:xfrm>
              <a:off x="1533075" y="5131750"/>
              <a:ext cx="1533500" cy="982825"/>
            </a:xfrm>
            <a:custGeom>
              <a:rect b="b" l="l" r="r" t="t"/>
              <a:pathLst>
                <a:path extrusionOk="0" h="39313" w="61340">
                  <a:moveTo>
                    <a:pt x="0" y="0"/>
                  </a:moveTo>
                  <a:lnTo>
                    <a:pt x="35130" y="0"/>
                  </a:lnTo>
                  <a:lnTo>
                    <a:pt x="35321" y="39313"/>
                  </a:lnTo>
                  <a:lnTo>
                    <a:pt x="61340" y="39313"/>
                  </a:lnTo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2"/>
            <p:cNvSpPr txBox="1"/>
            <p:nvPr/>
          </p:nvSpPr>
          <p:spPr>
            <a:xfrm>
              <a:off x="2180273" y="4166667"/>
              <a:ext cx="68100" cy="6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6" name="Google Shape;186;p22"/>
            <p:cNvSpPr/>
            <p:nvPr/>
          </p:nvSpPr>
          <p:spPr>
            <a:xfrm>
              <a:off x="1533075" y="2676300"/>
              <a:ext cx="1362600" cy="1554850"/>
            </a:xfrm>
            <a:custGeom>
              <a:rect b="b" l="l" r="r" t="t"/>
              <a:pathLst>
                <a:path extrusionOk="0" h="62194" w="54504">
                  <a:moveTo>
                    <a:pt x="0" y="62194"/>
                  </a:moveTo>
                  <a:lnTo>
                    <a:pt x="27252" y="62194"/>
                  </a:lnTo>
                  <a:lnTo>
                    <a:pt x="26400" y="0"/>
                  </a:lnTo>
                  <a:lnTo>
                    <a:pt x="54504" y="1582"/>
                  </a:lnTo>
                </a:path>
              </a:pathLst>
            </a:custGeom>
            <a:noFill/>
            <a:ln cap="flat" cmpd="sng" w="9525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2"/>
            <p:cNvSpPr txBox="1"/>
            <p:nvPr/>
          </p:nvSpPr>
          <p:spPr>
            <a:xfrm>
              <a:off x="2163402" y="3422504"/>
              <a:ext cx="102000" cy="10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7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" name="Google Shape;188;p22"/>
            <p:cNvSpPr/>
            <p:nvPr/>
          </p:nvSpPr>
          <p:spPr>
            <a:xfrm rot="-5400000">
              <a:off x="-1257151" y="3807498"/>
              <a:ext cx="4733100" cy="847200"/>
            </a:xfrm>
            <a:prstGeom prst="rect">
              <a:avLst/>
            </a:prstGeom>
            <a:gradFill>
              <a:gsLst>
                <a:gs pos="0">
                  <a:srgbClr val="8942A0"/>
                </a:gs>
                <a:gs pos="78000">
                  <a:srgbClr val="801899"/>
                </a:gs>
                <a:gs pos="100000">
                  <a:srgbClr val="801899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2"/>
            <p:cNvSpPr txBox="1"/>
            <p:nvPr/>
          </p:nvSpPr>
          <p:spPr>
            <a:xfrm rot="-5400000">
              <a:off x="-1257151" y="3807498"/>
              <a:ext cx="4733100" cy="8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3650" lIns="33650" spcFirstLastPara="1" rIns="33650" wrap="square" tIns="33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A.S. 202</a:t>
              </a:r>
              <a:r>
                <a:rPr lang="it-IT" sz="5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</a:t>
              </a:r>
              <a:r>
                <a:rPr b="0" i="0" lang="it-IT" sz="5300" u="none" cap="none" strike="noStrik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-202</a:t>
              </a:r>
              <a:r>
                <a:rPr lang="it-IT" sz="53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2</a:t>
              </a:r>
              <a:endParaRPr b="0" i="0" sz="53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2895800" y="2239079"/>
              <a:ext cx="8233500" cy="2109900"/>
            </a:xfrm>
            <a:prstGeom prst="rect">
              <a:avLst/>
            </a:prstGeom>
            <a:gradFill>
              <a:gsLst>
                <a:gs pos="0">
                  <a:srgbClr val="709DE5"/>
                </a:gs>
                <a:gs pos="78000">
                  <a:srgbClr val="508DE8"/>
                </a:gs>
                <a:gs pos="100000">
                  <a:srgbClr val="508DE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2"/>
            <p:cNvSpPr txBox="1"/>
            <p:nvPr/>
          </p:nvSpPr>
          <p:spPr>
            <a:xfrm>
              <a:off x="2895750" y="2288728"/>
              <a:ext cx="8233500" cy="201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Organizzazione incontri formativi online e/o realizzazione di tutorial sulla corretta compilazione della documentazione relativa agli alunni con BES </a:t>
              </a:r>
              <a:endParaRPr b="0" i="0" sz="2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2" name="Google Shape;192;p22"/>
            <p:cNvSpPr/>
            <p:nvPr/>
          </p:nvSpPr>
          <p:spPr>
            <a:xfrm>
              <a:off x="2903150" y="4850050"/>
              <a:ext cx="8233500" cy="1622700"/>
            </a:xfrm>
            <a:prstGeom prst="rect">
              <a:avLst/>
            </a:prstGeom>
            <a:gradFill>
              <a:gsLst>
                <a:gs pos="0">
                  <a:srgbClr val="709DE5"/>
                </a:gs>
                <a:gs pos="78000">
                  <a:srgbClr val="508DE8"/>
                </a:gs>
                <a:gs pos="100000">
                  <a:srgbClr val="508DE8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2"/>
            <p:cNvSpPr txBox="1"/>
            <p:nvPr/>
          </p:nvSpPr>
          <p:spPr>
            <a:xfrm>
              <a:off x="3066575" y="4764225"/>
              <a:ext cx="8062800" cy="155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225" lIns="15225" spcFirstLastPara="1" rIns="15225" wrap="square" tIns="152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24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Strutturazione e condivisione della cartella su Drive con materiali didattici per BES</a:t>
              </a:r>
              <a:endParaRPr b="0" i="0" sz="29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3"/>
          <p:cNvSpPr txBox="1"/>
          <p:nvPr/>
        </p:nvSpPr>
        <p:spPr>
          <a:xfrm>
            <a:off x="517875" y="2540550"/>
            <a:ext cx="40605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it-IT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Grazie per l’attenzione e b</a:t>
            </a:r>
            <a:r>
              <a:rPr b="0" i="1" lang="it-IT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uo</a:t>
            </a:r>
            <a:r>
              <a:rPr i="1" lang="it-IT" sz="4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na estate</a:t>
            </a:r>
            <a:r>
              <a:rPr b="0" i="1" lang="it-IT" sz="44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i="1" sz="44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8250" y="1024575"/>
            <a:ext cx="7494575" cy="494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cia di vapore">
  <a:themeElements>
    <a:clrScheme name="Scia di vapore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