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3" r:id="rId1"/>
  </p:sldMasterIdLst>
  <p:sldIdLst>
    <p:sldId id="256" r:id="rId2"/>
    <p:sldId id="257" r:id="rId3"/>
    <p:sldId id="268" r:id="rId4"/>
    <p:sldId id="260" r:id="rId5"/>
    <p:sldId id="267" r:id="rId6"/>
    <p:sldId id="264" r:id="rId7"/>
    <p:sldId id="269" r:id="rId8"/>
    <p:sldId id="270" r:id="rId9"/>
    <p:sldId id="263" r:id="rId10"/>
    <p:sldId id="266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587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847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6273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045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4736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9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786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0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17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903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8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546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53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0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21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51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45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308384" y="1553992"/>
            <a:ext cx="8243778" cy="2680138"/>
          </a:xfrm>
        </p:spPr>
        <p:txBody>
          <a:bodyPr>
            <a:normAutofit fontScale="90000"/>
          </a:bodyPr>
          <a:lstStyle/>
          <a:p>
            <a:r>
              <a:rPr lang="it-IT" sz="4400" b="1" dirty="0" smtClean="0">
                <a:solidFill>
                  <a:srgbClr val="0070C0"/>
                </a:solidFill>
                <a:latin typeface="Thaoma"/>
              </a:rPr>
              <a:t> </a:t>
            </a:r>
            <a:r>
              <a:rPr lang="it-IT" sz="4400" dirty="0">
                <a:solidFill>
                  <a:srgbClr val="0070C0"/>
                </a:solidFill>
                <a:latin typeface="Thaoma"/>
              </a:rPr>
              <a:t/>
            </a:r>
            <a:br>
              <a:rPr lang="it-IT" sz="4400" dirty="0">
                <a:solidFill>
                  <a:srgbClr val="0070C0"/>
                </a:solidFill>
                <a:latin typeface="Thaoma"/>
              </a:rPr>
            </a:br>
            <a:r>
              <a:rPr lang="it-IT" sz="4400" dirty="0">
                <a:solidFill>
                  <a:srgbClr val="0070C0"/>
                </a:solidFill>
              </a:rPr>
              <a:t/>
            </a:r>
            <a:br>
              <a:rPr lang="it-IT" sz="4400" dirty="0">
                <a:solidFill>
                  <a:srgbClr val="0070C0"/>
                </a:solidFill>
              </a:rPr>
            </a:br>
            <a:r>
              <a:rPr lang="it-IT" sz="4900" dirty="0" smtClean="0">
                <a:solidFill>
                  <a:srgbClr val="0070C0"/>
                </a:solidFill>
                <a:latin typeface="Thaoma"/>
              </a:rPr>
              <a:t>I.C. </a:t>
            </a:r>
            <a:r>
              <a:rPr lang="it-IT" sz="4900" dirty="0">
                <a:solidFill>
                  <a:srgbClr val="0070C0"/>
                </a:solidFill>
                <a:latin typeface="Thaoma"/>
              </a:rPr>
              <a:t>CREMONA 4</a:t>
            </a:r>
            <a:br>
              <a:rPr lang="it-IT" sz="4900" dirty="0">
                <a:solidFill>
                  <a:srgbClr val="0070C0"/>
                </a:solidFill>
                <a:latin typeface="Thaoma"/>
              </a:rPr>
            </a:br>
            <a:r>
              <a:rPr lang="it-IT" sz="4900" dirty="0">
                <a:solidFill>
                  <a:srgbClr val="0070C0"/>
                </a:solidFill>
                <a:latin typeface="Thaoma"/>
              </a:rPr>
              <a:t>a.s. </a:t>
            </a:r>
            <a:r>
              <a:rPr lang="it-IT" sz="4900" dirty="0" smtClean="0">
                <a:solidFill>
                  <a:srgbClr val="0070C0"/>
                </a:solidFill>
                <a:latin typeface="Thaoma"/>
              </a:rPr>
              <a:t>2019/2020</a:t>
            </a:r>
            <a:r>
              <a:rPr lang="it-IT" sz="5300" dirty="0">
                <a:solidFill>
                  <a:srgbClr val="0070C0"/>
                </a:solidFill>
              </a:rPr>
              <a:t/>
            </a:r>
            <a:br>
              <a:rPr lang="it-IT" sz="5300" dirty="0">
                <a:solidFill>
                  <a:srgbClr val="0070C0"/>
                </a:solidFill>
              </a:rPr>
            </a:br>
            <a:endParaRPr lang="it-IT" sz="5300" dirty="0">
              <a:solidFill>
                <a:srgbClr val="0070C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336103" y="4385427"/>
            <a:ext cx="4097547" cy="1240353"/>
          </a:xfrm>
        </p:spPr>
        <p:txBody>
          <a:bodyPr>
            <a:normAutofit fontScale="55000" lnSpcReduction="20000"/>
          </a:bodyPr>
          <a:lstStyle/>
          <a:p>
            <a:r>
              <a:rPr lang="it-IT" sz="3600" b="1" dirty="0">
                <a:solidFill>
                  <a:srgbClr val="0070C0"/>
                </a:solidFill>
                <a:latin typeface="Thaoma"/>
              </a:rPr>
              <a:t>FUNZIONI  STRUMENTALI </a:t>
            </a:r>
          </a:p>
          <a:p>
            <a:r>
              <a:rPr lang="it-IT" sz="3600" b="1" dirty="0" smtClean="0">
                <a:solidFill>
                  <a:srgbClr val="0070C0"/>
                </a:solidFill>
                <a:latin typeface="Thaoma"/>
              </a:rPr>
              <a:t>GHIRARDI </a:t>
            </a:r>
            <a:r>
              <a:rPr lang="it-IT" sz="3600" b="1" dirty="0">
                <a:solidFill>
                  <a:srgbClr val="0070C0"/>
                </a:solidFill>
                <a:latin typeface="Thaoma"/>
              </a:rPr>
              <a:t>MARIA </a:t>
            </a:r>
            <a:r>
              <a:rPr lang="it-IT" sz="3600" b="1" dirty="0" smtClean="0">
                <a:solidFill>
                  <a:srgbClr val="0070C0"/>
                </a:solidFill>
                <a:latin typeface="Thaoma"/>
              </a:rPr>
              <a:t>BARBARA</a:t>
            </a:r>
          </a:p>
          <a:p>
            <a:r>
              <a:rPr lang="it-IT" sz="3600" b="1" dirty="0" smtClean="0">
                <a:solidFill>
                  <a:srgbClr val="0070C0"/>
                </a:solidFill>
                <a:latin typeface="Thaoma"/>
              </a:rPr>
              <a:t> </a:t>
            </a:r>
            <a:r>
              <a:rPr lang="it-IT" sz="3600" b="1" dirty="0">
                <a:solidFill>
                  <a:srgbClr val="0070C0"/>
                </a:solidFill>
                <a:latin typeface="Thaoma"/>
              </a:rPr>
              <a:t>MELIS ANNALISA</a:t>
            </a:r>
          </a:p>
          <a:p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FBE65721-F0D0-45D6-A7A9-B344DA885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18" y="1883227"/>
            <a:ext cx="4334632" cy="3407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641518" y="694809"/>
            <a:ext cx="101846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b="1" dirty="0" smtClean="0">
                <a:solidFill>
                  <a:srgbClr val="0070C0"/>
                </a:solidFill>
                <a:latin typeface="Thaoma"/>
              </a:rPr>
              <a:t>VERIFICA FINALE INTERCULTURA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2124215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363027" y="464060"/>
            <a:ext cx="10432469" cy="1240454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PROSPETTIVE DI LAVORO </a:t>
            </a:r>
            <a:br>
              <a:rPr lang="it-IT" sz="2400" b="1" dirty="0">
                <a:solidFill>
                  <a:srgbClr val="0070C0"/>
                </a:solidFill>
              </a:rPr>
            </a:br>
            <a:r>
              <a:rPr lang="it-IT" sz="2400" b="1" dirty="0">
                <a:solidFill>
                  <a:srgbClr val="0070C0"/>
                </a:solidFill>
              </a:rPr>
              <a:t>DELLA COMMISSIONE INTERCULTURA</a:t>
            </a:r>
            <a:br>
              <a:rPr lang="it-IT" sz="2400" b="1" dirty="0">
                <a:solidFill>
                  <a:srgbClr val="0070C0"/>
                </a:solidFill>
              </a:rPr>
            </a:br>
            <a:r>
              <a:rPr lang="it-IT" sz="2400" b="1" dirty="0">
                <a:solidFill>
                  <a:srgbClr val="0070C0"/>
                </a:solidFill>
              </a:rPr>
              <a:t>PER IL PROSSIMO ANNO SCOLASTICO 2020/2021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3026" y="1896354"/>
            <a:ext cx="10825433" cy="4584345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70000"/>
              </a:lnSpc>
            </a:pPr>
            <a:r>
              <a:rPr lang="it-IT" sz="29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 ottobre e dicembre: monitoraggio alunni stranieri e neo arrivati con i modelli già predisposti dalla </a:t>
            </a:r>
            <a:r>
              <a:rPr lang="it-IT" sz="29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commissione.</a:t>
            </a:r>
            <a:endParaRPr lang="en-US" sz="29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70000"/>
              </a:lnSpc>
            </a:pPr>
            <a:r>
              <a:rPr lang="it-IT" sz="29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it-IT" sz="29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onfronto </a:t>
            </a:r>
            <a:r>
              <a:rPr lang="it-IT" sz="29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l’utilizzo delle ore di alfabetizzazione, secondo il progetto AFPI, in base ai bisogni che saranno </a:t>
            </a:r>
            <a:r>
              <a:rPr lang="it-IT" sz="29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rilevati.</a:t>
            </a:r>
            <a:endParaRPr lang="en-US" sz="29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70000"/>
              </a:lnSpc>
            </a:pPr>
            <a:r>
              <a:rPr lang="it-IT" sz="29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Predisposizione </a:t>
            </a:r>
            <a:r>
              <a:rPr lang="it-IT" sz="29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una scheda di monitoraggio per alunni stranieri da inserire in quella già esistente per allievi BES o con DISABILITÀ, in accordo con le relative commissioni e </a:t>
            </a:r>
            <a:r>
              <a:rPr lang="it-IT" sz="29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FFSS. </a:t>
            </a:r>
            <a:endParaRPr lang="it-IT" sz="29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70000"/>
              </a:lnSpc>
            </a:pPr>
            <a:r>
              <a:rPr lang="it-IT" sz="29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Stesura di un PDP transitorio per gli alunni stranieri neo-arrivati in collaborazione con la commissione inclusione e disagio.</a:t>
            </a:r>
            <a:endParaRPr lang="en-US" sz="29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70000"/>
              </a:lnSpc>
            </a:pPr>
            <a:r>
              <a:rPr lang="it-IT" sz="29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Continuazione dello scaffale multiculturale. </a:t>
            </a:r>
          </a:p>
          <a:p>
            <a:pPr lvl="0"/>
            <a:endParaRPr lang="en-US" sz="2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862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655197" y="244782"/>
            <a:ext cx="11088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ringraziamento alle colleghe </a:t>
            </a:r>
          </a:p>
          <a:p>
            <a:pPr algn="ctr">
              <a:defRPr/>
            </a:pPr>
            <a:r>
              <a:rPr lang="it-IT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 hanno collaborato con noi </a:t>
            </a:r>
          </a:p>
          <a:p>
            <a:pPr algn="ctr">
              <a:defRPr/>
            </a:pPr>
            <a:r>
              <a:rPr lang="it-IT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un augurio a tutti </a:t>
            </a:r>
            <a:r>
              <a:rPr lang="it-IT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</a:t>
            </a:r>
            <a:endParaRPr lang="en-US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27047" y="1491276"/>
            <a:ext cx="9749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BUONE VACANZE!</a:t>
            </a:r>
            <a:endParaRPr lang="en-US" sz="36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42690AEF-2D5F-43B7-8962-29D334DA2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501" y="2242689"/>
            <a:ext cx="7730398" cy="4115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40845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32225" y="388064"/>
            <a:ext cx="1098567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3200" b="1" spc="-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COMPITI SVOLTI DALLE FUNZIONI STRUMENTALI</a:t>
            </a:r>
            <a:endParaRPr lang="it-IT" sz="3200" spc="-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</a:pPr>
            <a:endParaRPr lang="it-IT" sz="2400" spc="-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24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Stesura e coordinamento del progetto Intercultura d’Istituto.</a:t>
            </a:r>
          </a:p>
          <a:p>
            <a:pPr lvl="0" algn="just">
              <a:lnSpc>
                <a:spcPct val="150000"/>
              </a:lnSpc>
            </a:pPr>
            <a:endParaRPr lang="it-IT" sz="24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24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Coordinamento della Commissione Intercultura e cooperazione con i vari referenti intercultura di plesso, l’ufficio di segreteria e la DS.</a:t>
            </a:r>
          </a:p>
          <a:p>
            <a:pPr lvl="0" algn="just">
              <a:lnSpc>
                <a:spcPct val="150000"/>
              </a:lnSpc>
            </a:pPr>
            <a:endParaRPr lang="it-IT" sz="24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24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Collaborazione con gli Enti  esterni e con le F.F.S.S. Intercultura degli Istituti cittadini in rete.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8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0"/>
    </mc:Choice>
    <mc:Fallback xmlns="">
      <p:transition spd="slow" advTm="116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7BD5878-B943-42CE-AD1B-A66FF2B6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712716" cy="775317"/>
          </a:xfrm>
        </p:spPr>
        <p:txBody>
          <a:bodyPr>
            <a:normAutofit fontScale="90000"/>
          </a:bodyPr>
          <a:lstStyle/>
          <a:p>
            <a:r>
              <a:rPr lang="it-IT" b="1" spc="-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COMPITI SVOLTI DALLE FUNZIONI STRUMENTALI</a:t>
            </a:r>
            <a:r>
              <a:rPr lang="it-IT" spc="-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t-IT" spc="-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2A1582C-D4E9-420A-9703-8696A56FF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18249"/>
            <a:ext cx="10191949" cy="4839419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2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Predisposizione di nuovi modelli per la raccolta dati relativi alla presenza degli alunni stranieri e sintesi del monitoraggio</a:t>
            </a:r>
            <a:r>
              <a:rPr lang="it-IT" sz="2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it-IT" sz="28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2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Predisposizione </a:t>
            </a:r>
            <a:r>
              <a:rPr lang="it-IT" sz="2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 modelli per la raccolta dati relativi alla partecipazione alla DAD da parte degli alunni stranieri.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0491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45173" y="587082"/>
            <a:ext cx="1096179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3200" b="1" spc="-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AZIONI DELLA COMMISSIONE INTERCULTURA </a:t>
            </a:r>
          </a:p>
          <a:p>
            <a:endParaRPr lang="it-IT" sz="28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it-IT" sz="2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Mappatura </a:t>
            </a:r>
            <a:r>
              <a:rPr lang="it-IT" sz="2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degli alunni stranieri </a:t>
            </a:r>
            <a:r>
              <a:rPr lang="it-IT" sz="2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dell’Istituto.</a:t>
            </a:r>
            <a:endParaRPr lang="it-IT" sz="28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it-IT" sz="28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2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Condivisione </a:t>
            </a:r>
            <a:r>
              <a:rPr lang="it-IT" sz="2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dei criteri per l’utilizzo delle ore aggiuntive di </a:t>
            </a:r>
            <a:r>
              <a:rPr lang="it-IT" sz="2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insegnamento.</a:t>
            </a:r>
            <a:endParaRPr lang="it-IT" sz="28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it-IT" sz="28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it-IT" sz="2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Attività </a:t>
            </a:r>
            <a:r>
              <a:rPr lang="it-IT" sz="2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 referenza nei rispettivi plessi.</a:t>
            </a:r>
          </a:p>
          <a:p>
            <a:endParaRPr lang="it-IT" sz="28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it-IT" sz="2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Tabulazione </a:t>
            </a:r>
            <a:r>
              <a:rPr lang="it-IT" sz="2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dei dati raccolti relativi alla </a:t>
            </a:r>
            <a:r>
              <a:rPr lang="it-IT" sz="2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DAD.</a:t>
            </a:r>
            <a:endParaRPr lang="it-IT" sz="28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1680" indent="-571320" algn="just">
              <a:buClr>
                <a:srgbClr val="FFFFFF"/>
              </a:buClr>
              <a:buFont typeface="Wingdings" charset="2"/>
              <a:buChar char=""/>
            </a:pPr>
            <a:endParaRPr lang="it-IT" sz="2800" spc="-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1680" indent="-571320" algn="just">
              <a:buClr>
                <a:srgbClr val="FFFFFF"/>
              </a:buClr>
              <a:buFont typeface="Wingdings" charset="2"/>
              <a:buChar char=""/>
            </a:pPr>
            <a:endParaRPr lang="it-IT" sz="2000" spc="-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1680" indent="-571320" algn="just">
              <a:buClr>
                <a:srgbClr val="FFFFFF"/>
              </a:buClr>
              <a:buFont typeface="Wingdings" charset="2"/>
              <a:buChar char=""/>
            </a:pPr>
            <a:endParaRPr lang="it-IT" spc="-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51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9577" y="272982"/>
            <a:ext cx="10005252" cy="1202136"/>
          </a:xfrm>
        </p:spPr>
        <p:txBody>
          <a:bodyPr/>
          <a:lstStyle/>
          <a:p>
            <a:pPr algn="ctr"/>
            <a:r>
              <a:rPr lang="it-IT" sz="3200" b="1" spc="-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Rendicontazione</a:t>
            </a:r>
            <a:r>
              <a:rPr lang="it-IT" b="1" cap="none" dirty="0">
                <a:ln>
                  <a:noFill/>
                </a:ln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alunni stranieri neo arrivati </a:t>
            </a:r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b="1" cap="none" dirty="0" smtClean="0">
                <a:ln>
                  <a:noFill/>
                </a:ln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anno </a:t>
            </a:r>
            <a:r>
              <a:rPr lang="it-IT" b="1" cap="none" dirty="0">
                <a:ln>
                  <a:noFill/>
                </a:ln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scolastico 2019/2020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9578" y="1820175"/>
            <a:ext cx="10005252" cy="4408097"/>
          </a:xfrm>
        </p:spPr>
        <p:txBody>
          <a:bodyPr>
            <a:normAutofit fontScale="92500"/>
          </a:bodyPr>
          <a:lstStyle/>
          <a:p>
            <a:r>
              <a:rPr lang="it-IT" sz="28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Scuola Primaria “Don Primo Mazzolari”: 3 alunni di diverse nazionalità.</a:t>
            </a:r>
            <a:endParaRPr lang="en-US" sz="280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160000"/>
              </a:lnSpc>
            </a:pPr>
            <a:r>
              <a:rPr lang="it-IT" sz="28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Scuola Primaria </a:t>
            </a:r>
            <a:r>
              <a:rPr lang="it-IT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“B. M. Visconti”: 4 alunni di diverse </a:t>
            </a:r>
            <a:r>
              <a:rPr lang="it-IT" sz="28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nazionalità.</a:t>
            </a:r>
            <a:endParaRPr lang="en-US" sz="2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160000"/>
              </a:lnSpc>
            </a:pPr>
            <a:r>
              <a:rPr lang="it-IT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Scuola </a:t>
            </a:r>
            <a:r>
              <a:rPr lang="it-IT" sz="28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Primaria </a:t>
            </a:r>
            <a:r>
              <a:rPr lang="it-IT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“Sette fratelli Cervi” (Bonemerse): 2 alunni di diverse nazionalità</a:t>
            </a:r>
            <a:endParaRPr lang="en-US" sz="2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160000"/>
              </a:lnSpc>
            </a:pPr>
            <a:r>
              <a:rPr lang="it-IT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Scuola dell’infanzia Mentana: 1 alunno di nazionalità </a:t>
            </a:r>
            <a:r>
              <a:rPr lang="it-IT" sz="28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tunisina.</a:t>
            </a:r>
            <a:endParaRPr lang="en-US" sz="2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66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82794" y="384904"/>
            <a:ext cx="9657387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800" b="1" spc="-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RENDICONTAZIONE ORE AGGIUNTIVE DI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800" b="1" spc="-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ALFABETIZZAZIONE ALUNNI STRANIERI (AFPI) </a:t>
            </a:r>
            <a:endParaRPr lang="en-US" sz="2800" b="1" spc="-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2D3F1A9-7F1B-4551-ADE1-8729E4DDB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839" y="1616010"/>
            <a:ext cx="9450077" cy="388077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t-IT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PERIODO SETTEMBRE-DICEMBRE 2019 </a:t>
            </a:r>
          </a:p>
          <a:p>
            <a:pPr marL="0" indent="0" algn="ctr">
              <a:buNone/>
            </a:pPr>
            <a:r>
              <a:rPr lang="it-IT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 ore – avanzo a. sc. 2018/19</a:t>
            </a:r>
          </a:p>
          <a:p>
            <a:pPr marL="0" indent="0">
              <a:buNone/>
            </a:pPr>
            <a:endParaRPr lang="it-IT" sz="2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ore al plesso D.P. Mazzolari per due interventi su alunni neo arrivati.</a:t>
            </a:r>
          </a:p>
          <a:p>
            <a:pPr marL="0" indent="0">
              <a:buNone/>
            </a:pPr>
            <a:r>
              <a:rPr lang="it-IT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r>
              <a:rPr lang="it-IT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 ore nella </a:t>
            </a:r>
            <a:r>
              <a:rPr lang="it-IT" sz="28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Scuola Secondaria </a:t>
            </a:r>
            <a:r>
              <a:rPr lang="it-IT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</a:t>
            </a:r>
            <a:r>
              <a:rPr lang="it-IT" sz="28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Primo Grado </a:t>
            </a:r>
            <a:r>
              <a:rPr lang="it-IT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“Anna Frank”.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8027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6DFEFBB-7439-4FEC-99DC-16EC9A7E6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8521"/>
            <a:ext cx="11809562" cy="447472"/>
          </a:xfrm>
        </p:spPr>
        <p:txBody>
          <a:bodyPr>
            <a:normAutofit fontScale="90000"/>
          </a:bodyPr>
          <a:lstStyle/>
          <a:p>
            <a:pPr lvl="0" algn="ctr" defTabSz="914400" eaLnBrk="0" fontAlgn="base" hangingPunct="0">
              <a:spcAft>
                <a:spcPct val="0"/>
              </a:spcAft>
            </a:pPr>
            <a:r>
              <a:rPr lang="it-IT" sz="2200" b="1" spc="-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RENDICONTAZIONE ORE AGGIUNTIVE DI </a:t>
            </a:r>
            <a:r>
              <a:rPr lang="it-IT" sz="2200" b="1" spc="-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ALFABETIZZAZIONE </a:t>
            </a:r>
            <a:r>
              <a:rPr lang="it-IT" sz="2200" b="1" spc="-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ALUNNI STRANIERI (AFPI) </a:t>
            </a:r>
            <a:r>
              <a:rPr lang="en-US" sz="3100" b="1" spc="-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100" b="1" spc="-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14EF0AB-CA5F-490B-9E14-D202A6F34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045" y="715993"/>
            <a:ext cx="9335346" cy="447040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PERIODO GENNAIO-GIUGNO 2020 - 154 ore</a:t>
            </a:r>
            <a:endParaRPr lang="it-IT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it-IT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A25A0866-9063-4A91-A414-864FF9E94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921" y="1071115"/>
            <a:ext cx="7643004" cy="563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46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BAF53A3-1FD1-4E1B-96F7-12796C068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75" y="152400"/>
            <a:ext cx="11779209" cy="988381"/>
          </a:xfrm>
        </p:spPr>
        <p:txBody>
          <a:bodyPr>
            <a:normAutofit/>
          </a:bodyPr>
          <a:lstStyle/>
          <a:p>
            <a:pPr algn="ctr"/>
            <a:r>
              <a:rPr lang="it-IT" sz="2400" b="1" spc="-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INDAGINE SULLA PARTECIPAZIONE ALLA DAD </a:t>
            </a:r>
            <a:r>
              <a:rPr lang="it-IT" sz="2400" b="1" spc="-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t-IT" sz="2400" b="1" spc="-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sz="2400" b="1" spc="-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DEGLI </a:t>
            </a:r>
            <a:r>
              <a:rPr lang="it-IT" sz="2400" b="1" spc="-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ALUNNI STRANIERI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3E372393-BD61-4F2E-ABAD-A1B812221A52}"/>
              </a:ext>
            </a:extLst>
          </p:cNvPr>
          <p:cNvSpPr txBox="1"/>
          <p:nvPr/>
        </p:nvSpPr>
        <p:spPr>
          <a:xfrm>
            <a:off x="437686" y="1045891"/>
            <a:ext cx="10716269" cy="5470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monitoraggio ha avuto lo scopo di rilevare se la DAD ha creato situazioni di particolari difficoltà tra gli alunni stranieri.  </a:t>
            </a: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risultati hanno evidenziato che:</a:t>
            </a:r>
          </a:p>
          <a:p>
            <a:pPr>
              <a:lnSpc>
                <a:spcPct val="150000"/>
              </a:lnSpc>
            </a:pPr>
            <a:endParaRPr lang="it-IT" sz="11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alcuni hanno saputo gestire adeguatamente i device, partecipando alle attività sincrone e asincrone</a:t>
            </a:r>
            <a:r>
              <a:rPr lang="it-IT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it-IT" sz="1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altri sono stati in difficoltà per scarsità di mezzi informatici</a:t>
            </a:r>
            <a:r>
              <a:rPr lang="it-IT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it-IT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it-IT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</a:t>
            </a:r>
            <a:r>
              <a:rPr lang="it-IT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discreto numero </a:t>
            </a:r>
            <a:r>
              <a:rPr lang="it-IT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famiglie ha avuto problemi nel comprendere le </a:t>
            </a:r>
            <a:r>
              <a:rPr lang="it-IT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modalità di accesso e </a:t>
            </a:r>
            <a:r>
              <a:rPr lang="it-IT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l’utilizzo </a:t>
            </a:r>
            <a:r>
              <a:rPr lang="it-IT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registro elettronico; 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it-IT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it-IT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DAD ha </a:t>
            </a:r>
            <a:r>
              <a:rPr lang="it-IT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purtroppo incrementato </a:t>
            </a:r>
            <a:r>
              <a:rPr lang="it-IT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situazioni di disagio preesistenti.</a:t>
            </a:r>
          </a:p>
          <a:p>
            <a:pPr algn="just">
              <a:lnSpc>
                <a:spcPct val="200000"/>
              </a:lnSpc>
            </a:pPr>
            <a:r>
              <a:rPr lang="it-IT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 </a:t>
            </a:r>
            <a:r>
              <a:rPr lang="it-IT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evidenziato infine come si siano verificati anche casi di collaborazione tra compagni a supporto degli alunni in difficoltà</a:t>
            </a:r>
            <a:r>
              <a:rPr lang="it-IT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it-IT" i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205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3535" y="492068"/>
            <a:ext cx="11423560" cy="1173109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PROSPETTIVE DI LAVORO DELLE FF.SS.</a:t>
            </a:r>
            <a:br>
              <a:rPr lang="it-IT" b="1" dirty="0">
                <a:solidFill>
                  <a:srgbClr val="0070C0"/>
                </a:solidFill>
              </a:rPr>
            </a:br>
            <a:r>
              <a:rPr lang="it-IT" b="1" dirty="0">
                <a:solidFill>
                  <a:srgbClr val="0070C0"/>
                </a:solidFill>
              </a:rPr>
              <a:t>PER IL PROSSIMO ANNO SCOLASTICO 2020/2021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39948" y="1904874"/>
            <a:ext cx="1132648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it-IT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Prosecuzione del lavoro di commissione.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it-IT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Ripresa e prosecuzione del lavoro di rete intercultura cittadina.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it-IT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Ripresa e prosecuzione della collaborazione con enti pubblici e del terzo settore.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it-IT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Collaborazione con le FF SS inclusione e disagio.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8974108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350</TotalTime>
  <Words>521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Tahoma</vt:lpstr>
      <vt:lpstr>Thaoma</vt:lpstr>
      <vt:lpstr>Times New Roman</vt:lpstr>
      <vt:lpstr>Trebuchet MS</vt:lpstr>
      <vt:lpstr>Wingdings</vt:lpstr>
      <vt:lpstr>Wingdings 3</vt:lpstr>
      <vt:lpstr>Sfaccettatura</vt:lpstr>
      <vt:lpstr>   I.C. CREMONA 4 a.s. 2019/2020 </vt:lpstr>
      <vt:lpstr>PowerPoint Presentation</vt:lpstr>
      <vt:lpstr>COMPITI SVOLTI DALLE FUNZIONI STRUMENTALI </vt:lpstr>
      <vt:lpstr>PowerPoint Presentation</vt:lpstr>
      <vt:lpstr>Rendicontazione alunni stranieri neo arrivati  anno scolastico 2019/2020</vt:lpstr>
      <vt:lpstr>PowerPoint Presentation</vt:lpstr>
      <vt:lpstr>RENDICONTAZIONE ORE AGGIUNTIVE DI ALFABETIZZAZIONE ALUNNI STRANIERI (AFPI)  </vt:lpstr>
      <vt:lpstr>INDAGINE SULLA PARTECIPAZIONE ALLA DAD  DEGLI ALUNNI STRANIERI</vt:lpstr>
      <vt:lpstr>PROSPETTIVE DI LAVORO DELLE FF.SS. PER IL PROSSIMO ANNO SCOLASTICO 2020/2021</vt:lpstr>
      <vt:lpstr>PROSPETTIVE DI LAVORO  DELLA COMMISSIONE INTERCULTURA PER IL PROSSIMO ANNO SCOLASTICO 2020/2021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INTERCULTURA  IC CREMONA 4 a.s. 2017 /18</dc:title>
  <dc:creator>PC</dc:creator>
  <cp:lastModifiedBy>User</cp:lastModifiedBy>
  <cp:revision>94</cp:revision>
  <cp:lastPrinted>2019-06-27T12:53:08Z</cp:lastPrinted>
  <dcterms:created xsi:type="dcterms:W3CDTF">2017-09-19T14:47:47Z</dcterms:created>
  <dcterms:modified xsi:type="dcterms:W3CDTF">2020-06-16T14:12:49Z</dcterms:modified>
</cp:coreProperties>
</file>