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omments/comment1.xml" ContentType="application/vnd.openxmlformats-officedocument.presentationml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5" r:id="rId4"/>
    <p:sldId id="266" r:id="rId5"/>
    <p:sldId id="267" r:id="rId6"/>
    <p:sldId id="264" r:id="rId7"/>
    <p:sldId id="256" r:id="rId8"/>
    <p:sldId id="259" r:id="rId9"/>
    <p:sldId id="257" r:id="rId10"/>
    <p:sldId id="258" r:id="rId11"/>
    <p:sldId id="260" r:id="rId12"/>
    <p:sldId id="26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geroldi" initials="cg" lastIdx="1" clrIdx="0">
    <p:extLst>
      <p:ext uri="{19B8F6BF-5375-455C-9EA6-DF929625EA0E}">
        <p15:presenceInfo xmlns:p15="http://schemas.microsoft.com/office/powerpoint/2012/main" userId="819ba5dc411532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0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ALUNNI  RAGGIUNTI</a:t>
            </a:r>
            <a:r>
              <a:rPr lang="en-US" sz="2800" baseline="0" dirty="0"/>
              <a:t> CON LA </a:t>
            </a:r>
            <a:r>
              <a:rPr lang="en-US" sz="2800" baseline="0" dirty="0" err="1"/>
              <a:t>DaD</a:t>
            </a:r>
            <a:endParaRPr lang="en-US" sz="2800" dirty="0"/>
          </a:p>
        </c:rich>
      </c:tx>
      <c:layout>
        <c:manualLayout>
          <c:xMode val="edge"/>
          <c:yMode val="edge"/>
          <c:x val="0.28692612617693158"/>
          <c:y val="2.95744492612580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ALUNNI RAGGIUNTI CON LA DaD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C7-4999-8C02-631735356390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5C7-4999-8C02-6317353563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A13-4E06-84A1-FED0931790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13-4E06-84A1-FED09317908C}"/>
              </c:ext>
            </c:extLst>
          </c:dPt>
          <c:dLbls>
            <c:dLbl>
              <c:idx val="0"/>
              <c:layout>
                <c:manualLayout>
                  <c:x val="-4.6753442504469549E-2"/>
                  <c:y val="-0.30583512473634544"/>
                </c:manualLayout>
              </c:layout>
              <c:tx>
                <c:rich>
                  <a:bodyPr/>
                  <a:lstStyle/>
                  <a:p>
                    <a:fld id="{E7E791B5-A8BB-40B8-9BF7-262CB5413A17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5C7-4999-8C02-6317353563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AA00309-B2A3-4677-B7C9-1DA3F39C82E1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5C7-4999-8C02-63173535639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13-4E06-84A1-FED09317908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3.2826022082960309E-3"/>
                      <c:h val="2.1401819154628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A13-4E06-84A1-FED093179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2"/>
                <c:pt idx="0">
                  <c:v>Sì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187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7-4999-8C02-631735356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5298775153105862"/>
          <c:y val="0.89443040278645314"/>
          <c:w val="0.631222564570733"/>
          <c:h val="8.8057742239283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ALUNNI CON BES MONITORATI</a:t>
            </a:r>
          </a:p>
        </c:rich>
      </c:tx>
      <c:layout>
        <c:manualLayout>
          <c:xMode val="edge"/>
          <c:yMode val="edge"/>
          <c:x val="0.25047691296633612"/>
          <c:y val="1.08254397834912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2249616987921758"/>
          <c:y val="0.14850209877426382"/>
          <c:w val="0.60327296192048396"/>
          <c:h val="0.6882191165132238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ALUNNI CON BES MONITORATI</c:v>
                </c:pt>
              </c:strCache>
            </c:strRef>
          </c:tx>
          <c:dPt>
            <c:idx val="0"/>
            <c:bubble3D val="0"/>
            <c:explosion val="2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16-4FDC-BDDA-9725F9E06E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16-4FDC-BDDA-9725F9E06E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547-414D-A7CD-0114EB2DE1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47-414D-A7CD-0114EB2DE111}"/>
              </c:ext>
            </c:extLst>
          </c:dPt>
          <c:dLbls>
            <c:dLbl>
              <c:idx val="0"/>
              <c:layout>
                <c:manualLayout>
                  <c:x val="-0.15128363479451945"/>
                  <c:y val="0.211192999075802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B8E866B-9AEC-4187-84A7-A20DE1C55CF5}" type="VALUE">
                      <a:rPr lang="en-US" sz="2000" b="1" baseline="0"/>
                      <a:pPr>
                        <a:defRPr sz="2000"/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47006320399371E-2"/>
                      <c:h val="9.47225981055480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916-4FDC-BDDA-9725F9E06E20}"/>
                </c:ext>
              </c:extLst>
            </c:dLbl>
            <c:dLbl>
              <c:idx val="1"/>
              <c:layout>
                <c:manualLayout>
                  <c:x val="0.17866000308447719"/>
                  <c:y val="-0.184988226268739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baseline="0" dirty="0"/>
                      <a:t>164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24864498362588"/>
                      <c:h val="0.1102841677943166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8916-4FDC-BDDA-9725F9E06E2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9.5525389643036709E-3"/>
                      <c:h val="4.53111598139465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547-414D-A7CD-0114EB2DE11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1.3071895424836602E-2"/>
                      <c:h val="5.44881035737331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547-414D-A7CD-0114EB2DE1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2"/>
                <c:pt idx="0">
                  <c:v>art.3 com.3</c:v>
                </c:pt>
                <c:pt idx="1">
                  <c:v>senza gravità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44</c:v>
                </c:pt>
                <c:pt idx="1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6-4FDC-BDDA-9725F9E06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781835528477492"/>
          <c:y val="0.91242720768724395"/>
          <c:w val="0.63642949608674482"/>
          <c:h val="6.92189047931827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explosion val="3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7E-4440-89D9-A28B922B9E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57E-4440-89D9-A28B922B9E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463-46F7-BD97-DF8914DE8B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63-46F7-BD97-DF8914DE8BAE}"/>
              </c:ext>
            </c:extLst>
          </c:dPt>
          <c:dLbls>
            <c:dLbl>
              <c:idx val="0"/>
              <c:layout>
                <c:manualLayout>
                  <c:x val="-0.15678663369999973"/>
                  <c:y val="0.22590271999858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B92BC32-95BE-40D3-B3EB-06EB7C24E7B4}" type="VALUE">
                      <a:rPr lang="en-US" sz="20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327892122072394E-2"/>
                      <c:h val="0.103942710999752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7E-4440-89D9-A28B922B9EE8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45840C-E611-49EE-8BAE-65650F5C65A5}" type="VALUE">
                      <a:rPr lang="en-US" sz="20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20723917672107"/>
                      <c:h val="0.146057430111720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57E-4440-89D9-A28B922B9E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1.07050573476976E-2"/>
                      <c:h val="2.52925348297898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463-46F7-BD97-DF8914DE8BA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9.0147851349032422E-3"/>
                      <c:h val="3.37233797730531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463-46F7-BD97-DF8914DE8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2"/>
                <c:pt idx="0">
                  <c:v>differenziata</c:v>
                </c:pt>
                <c:pt idx="1">
                  <c:v>programmazione della classe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69</c:v>
                </c:pt>
                <c:pt idx="1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E-4440-89D9-A28B922B9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5.2253811630386005E-2"/>
          <c:y val="0.85833923418718694"/>
          <c:w val="0.89999988823256571"/>
          <c:h val="0.131396406900871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STRUMENTI UTILIZZATI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DEVICE UTILIZZATI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68-4164-B31D-BEFA7F2B19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068-4164-B31D-BEFA7F2B19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068-4164-B31D-BEFA7F2B19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68-4164-B31D-BEFA7F2B19F9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68-4164-B31D-BEFA7F2B19F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192BE50-D9FC-4A90-B0DC-068D34D12A95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068-4164-B31D-BEFA7F2B19F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61E6D45-AE68-4133-9555-60692DFC21B0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068-4164-B31D-BEFA7F2B19F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79555F9-7106-4E66-B8F1-2CC8F1519A0B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068-4164-B31D-BEFA7F2B19F9}"/>
                </c:ext>
              </c:extLst>
            </c:dLbl>
            <c:dLbl>
              <c:idx val="3"/>
              <c:layout>
                <c:manualLayout>
                  <c:x val="9.422444054552305E-2"/>
                  <c:y val="0.1400603168684757"/>
                </c:manualLayout>
              </c:layout>
              <c:tx>
                <c:rich>
                  <a:bodyPr/>
                  <a:lstStyle/>
                  <a:p>
                    <a:fld id="{2D1597FD-7447-4741-A14E-0876033D941A}" type="VALUE">
                      <a:rPr lang="en-US" b="1" smtClean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068-4164-B31D-BEFA7F2B19F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B4637CB-1964-4520-AA69-2AD61EF7C24A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068-4164-B31D-BEFA7F2B1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MEET</c:v>
                </c:pt>
                <c:pt idx="1">
                  <c:v>E-MAIL</c:v>
                </c:pt>
                <c:pt idx="2">
                  <c:v>REGISTRO (NUVOLA)</c:v>
                </c:pt>
                <c:pt idx="3">
                  <c:v>WHATSAPP</c:v>
                </c:pt>
                <c:pt idx="4">
                  <c:v>SKYPE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179</c:v>
                </c:pt>
                <c:pt idx="1">
                  <c:v>120</c:v>
                </c:pt>
                <c:pt idx="2">
                  <c:v>139</c:v>
                </c:pt>
                <c:pt idx="3">
                  <c:v>99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8-4164-B31D-BEFA7F2B1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62684080950983"/>
          <c:y val="0.91988752803210161"/>
          <c:w val="0.68814829393518762"/>
          <c:h val="6.6823437740613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/>
              <a:t>DEVICE POSSEDUTI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DEVICE POSSEDUTI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8FE-4F87-B607-1433B60851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FE-4F87-B607-1433B60851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8FE-4F87-B607-1433B60851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FE-4F87-B607-1433B60851C2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FE-4F87-B607-1433B60851C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51924E2-7BA2-4110-AB60-89ED98C91863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8FE-4F87-B607-1433B60851C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628FB1E-437F-4FE6-ABF1-F54D195595A9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8FE-4F87-B607-1433B60851C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4E3C4FA-479A-439E-AF4F-3CF0C8D9C094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8FE-4F87-B607-1433B60851C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0881225-B540-4431-8CAC-229CA272B4AB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8FE-4F87-B607-1433B60851C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DF64FB6-5530-4F56-A4F5-5DA4B738818A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8FE-4F87-B607-1433B60851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PC</c:v>
                </c:pt>
                <c:pt idx="1">
                  <c:v>TABLET</c:v>
                </c:pt>
                <c:pt idx="2">
                  <c:v>TABLET DELLA SCUOLA </c:v>
                </c:pt>
                <c:pt idx="3">
                  <c:v>SMARTPHONE</c:v>
                </c:pt>
                <c:pt idx="4">
                  <c:v>NON POSSIEDE DEVICE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101</c:v>
                </c:pt>
                <c:pt idx="1">
                  <c:v>24</c:v>
                </c:pt>
                <c:pt idx="2">
                  <c:v>20</c:v>
                </c:pt>
                <c:pt idx="3">
                  <c:v>121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E-4F87-B607-1433B6085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ATTIVAZIONE ASSISTENZA DOMICILIARE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ASSISTENZA DOMICILIARE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827-4655-AB23-08ED4F580A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27-4655-AB23-08ED4F580A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06B-4788-BDA6-F95F3D6D7E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6B-4788-BDA6-F95F3D6D7E1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9EF1157-7774-4A52-920E-036CF560A123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827-4655-AB23-08ED4F580A1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0BC1C26-8B29-4DD5-9E1F-5C0ED3129654}" type="VALUE">
                      <a:rPr lang="en-US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827-4655-AB23-08ED4F580A1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1.2836612814710152E-2"/>
                      <c:h val="4.72312703583061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06B-4788-BDA6-F95F3D6D7E1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1.0604158412151865E-2"/>
                      <c:h val="4.1259500542888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6B-4788-BDA6-F95F3D6D7E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2"/>
                <c:pt idx="0">
                  <c:v>Sì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20</c:v>
                </c:pt>
                <c:pt idx="1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7-4655-AB23-08ED4F580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0383574338797983"/>
          <c:y val="0.92145323039831761"/>
          <c:w val="0.57893378680869068"/>
          <c:h val="6.5517453640770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26T14:23:53.769" idx="1">
    <p:pos x="7680" y="1278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0.37332</cdr:x>
      <cdr:y>0.5634</cdr:y>
    </cdr:from>
    <cdr:to>
      <cdr:x>0.47269</cdr:x>
      <cdr:y>0.71268</cdr:y>
    </cdr:to>
    <cdr:sp macro="" textlink="">
      <cdr:nvSpPr>
        <cdr:cNvPr id="4" name="CasellaDiTesto 3">
          <a:extLst xmlns:a="http://schemas.openxmlformats.org/drawingml/2006/main">
            <a:ext uri="{FF2B5EF4-FFF2-40B4-BE49-F238E27FC236}">
              <a16:creationId xmlns:a16="http://schemas.microsoft.com/office/drawing/2014/main" id="{0D40CB14-7380-4F3F-87F8-5AFFFEF9BFAE}"/>
            </a:ext>
          </a:extLst>
        </cdr:cNvPr>
        <cdr:cNvSpPr txBox="1"/>
      </cdr:nvSpPr>
      <cdr:spPr>
        <a:xfrm xmlns:a="http://schemas.openxmlformats.org/drawingml/2006/main">
          <a:off x="3971925" y="3343275"/>
          <a:ext cx="1057275" cy="88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3600" dirty="0"/>
            <a:t>90%</a:t>
          </a:r>
        </a:p>
      </cdr:txBody>
    </cdr:sp>
  </cdr:relSizeAnchor>
  <cdr:relSizeAnchor xmlns:cdr="http://schemas.openxmlformats.org/drawingml/2006/chartDrawing">
    <cdr:from>
      <cdr:x>0.41898</cdr:x>
      <cdr:y>0.21429</cdr:y>
    </cdr:from>
    <cdr:to>
      <cdr:x>0.5103</cdr:x>
      <cdr:y>0.30246</cdr:y>
    </cdr:to>
    <cdr:sp macro="" textlink="">
      <cdr:nvSpPr>
        <cdr:cNvPr id="5" name="CasellaDiTesto 4">
          <a:extLst xmlns:a="http://schemas.openxmlformats.org/drawingml/2006/main">
            <a:ext uri="{FF2B5EF4-FFF2-40B4-BE49-F238E27FC236}">
              <a16:creationId xmlns:a16="http://schemas.microsoft.com/office/drawing/2014/main" id="{48DBEAB8-3871-4FE0-9430-93D14687ADA4}"/>
            </a:ext>
          </a:extLst>
        </cdr:cNvPr>
        <cdr:cNvSpPr txBox="1"/>
      </cdr:nvSpPr>
      <cdr:spPr>
        <a:xfrm xmlns:a="http://schemas.openxmlformats.org/drawingml/2006/main">
          <a:off x="4457700" y="1271587"/>
          <a:ext cx="971550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2800" dirty="0"/>
            <a:t>10%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0.59224</cdr:x>
      <cdr:y>0.13102</cdr:y>
    </cdr:from>
    <cdr:to>
      <cdr:x>0.78229</cdr:x>
      <cdr:y>0.25233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BF609DEA-9F78-41BB-B755-9DC45522CB94}"/>
            </a:ext>
          </a:extLst>
        </cdr:cNvPr>
        <cdr:cNvSpPr txBox="1"/>
      </cdr:nvSpPr>
      <cdr:spPr>
        <a:xfrm xmlns:a="http://schemas.openxmlformats.org/drawingml/2006/main">
          <a:off x="3740041" y="725297"/>
          <a:ext cx="1200150" cy="67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3200" dirty="0"/>
            <a:t>21%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0.2434</cdr:x>
      <cdr:y>0.30983</cdr:y>
    </cdr:from>
    <cdr:to>
      <cdr:x>0.41834</cdr:x>
      <cdr:y>0.45285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0D64D716-D47A-4B9B-8615-1C6A1CA71454}"/>
            </a:ext>
          </a:extLst>
        </cdr:cNvPr>
        <cdr:cNvSpPr txBox="1"/>
      </cdr:nvSpPr>
      <cdr:spPr>
        <a:xfrm xmlns:a="http://schemas.openxmlformats.org/drawingml/2006/main">
          <a:off x="1371600" y="1400174"/>
          <a:ext cx="985838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3200" dirty="0"/>
            <a:t>67%</a:t>
          </a:r>
        </a:p>
      </cdr:txBody>
    </cdr:sp>
  </cdr:relSizeAnchor>
  <cdr:relSizeAnchor xmlns:cdr="http://schemas.openxmlformats.org/drawingml/2006/chartDrawing">
    <cdr:from>
      <cdr:x>0.61357</cdr:x>
      <cdr:y>0.12014</cdr:y>
    </cdr:from>
    <cdr:to>
      <cdr:x>0.77837</cdr:x>
      <cdr:y>0.21182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7C149788-A165-480E-B667-C86B609966C0}"/>
            </a:ext>
          </a:extLst>
        </cdr:cNvPr>
        <cdr:cNvSpPr txBox="1"/>
      </cdr:nvSpPr>
      <cdr:spPr>
        <a:xfrm xmlns:a="http://schemas.openxmlformats.org/drawingml/2006/main">
          <a:off x="3457575" y="542924"/>
          <a:ext cx="928687" cy="414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3200" dirty="0"/>
            <a:t>33%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CD42E-A4EF-4308-941E-6478B77AFA72}" type="datetimeFigureOut">
              <a:rPr lang="it-IT" smtClean="0"/>
              <a:t>27/06/2020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9D908-27E0-4CC1-9553-34403D195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24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E92310-5C67-4B8E-95F7-AE4B9C5CB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040676-44A7-47F5-BAF1-341768C19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37D90E-F77D-4183-9438-6FA58EF64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D1AF6-027B-48F5-BA5A-ED77392D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09C997-46F0-4DDE-BECE-5B4BD61C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32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D6B5D3-CB34-41E5-9921-DD10D390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32D060-68CB-4291-A301-0544C70BC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DF9A35-7D64-4E77-ABD1-D4591C26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CAB56D-2845-405B-99A6-2C7D28711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0044F9-1EAF-4CC2-B06A-769CD1A28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11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85A535-0F26-4462-9276-866C14FDD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D66EE5-644D-4347-9171-4708F0DCE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1637BF-0153-4984-962A-1CEAF1D5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C8B6A6-9661-4A6B-9FA8-BADB9B007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924A6A-34E4-4665-80E4-752FB268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72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1A8D71-B638-427E-894D-061E5F3B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1C5EF2-43B4-42D1-B2B5-4710C4AF4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7DB999-B95B-4249-8F1D-2020237B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C4D56A-A444-4510-BCF0-5B85B67E0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C8B973-D754-41E7-A8BE-E29FFB93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77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FA0B4-DCBD-410E-B909-001607449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D416C9-5470-47B6-8476-EA7A5F18F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C12A4E-31D0-409A-9DED-F1A53D033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64B0F4-E62A-40B2-AE50-EA58E6CA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FC8CEA-67ED-4729-81B5-A6FD89ED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17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7BBFB-918C-4E19-A6A3-09A881F8C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184F24-88E4-44ED-B6D7-3A6B51E44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BEA518-E20D-4B14-81B9-8F0E0B7AC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467F13-CE92-4D10-A393-A4470AD5A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844793-99D8-464C-9CD0-B0FD5D3C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AF0E43-1254-4BE1-AF54-CD78FB5B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13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094DAA-A1E2-47C7-B226-F585F093F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EE5792-2F53-4C2D-B093-024AE5B61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A777C6-6EC1-4ECF-83B4-DC1EA3C48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4087FB-AC82-499B-A198-947AAB2CD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276C0D7-9E5A-409F-8F54-98533D982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6E238EF-1368-4B67-922D-310F3521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F0028D3-27B7-4E20-AA0A-F45AE5E4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E2478B-4C9C-46CE-BB00-A50A9B04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206CE-BB52-4B5B-82D2-5D6DABFD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13560A-B1D2-4B47-88AF-5B1A6D49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8F4571-B102-4F4E-ACE4-41998E2E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22DF2C-0401-4857-95D0-8A6CDC9A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99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EA8E044-7BB1-4897-BAC0-A62FDCF7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94BCE00-57E1-4B9E-AB93-DB629B9C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AFA45D-C264-49F9-881D-7DCB2C23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23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B4682-64B9-4D56-ACB8-71F2F7864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3E4156-A2A2-4676-B91F-65D45B79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E006C0-7B87-493E-B3D5-17DB756FD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032E9E-4875-4717-8044-04A88BBF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F69DF3D-CCB4-4F4D-83E4-A4401498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C1B8E1-E342-4DD2-869F-5A93A76D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89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B7C2BC-1162-4C74-9392-3AED08FEB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9358BEA-62B6-4B62-A4D2-FB9B2E8BF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57DF0E4-1460-44CC-9F70-5D97BE32B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7F86A5-091E-4A2C-8DAC-3769F3832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7F96B8-84E6-4B8F-BB82-3F61546F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AAE455C-2D32-405B-99EF-1A5D5872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96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AAF3F9C-42DA-4103-B0B0-270B5F89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ED8533-CFF4-402A-9DFA-91FDC69E5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948B83-4BFB-4914-99EC-43089ECEA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DFFED-FDAE-40B9-B352-AE4D0E91B34E}" type="datetimeFigureOut">
              <a:rPr lang="it-IT" smtClean="0"/>
              <a:pPr/>
              <a:t>27/06/2020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6FF697-AFB3-4F67-86B1-BA1921BAB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BEB4E5-3689-45DE-B241-0C1FBD013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C46E-EF15-48D2-99D1-99EC08D1F6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79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2057400" y="806116"/>
            <a:ext cx="7851600" cy="239428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18275" bIns="0" rtlCol="0" anchor="b" anchorCtr="0">
            <a:normAutofit fontScale="90000"/>
          </a:bodyPr>
          <a:lstStyle/>
          <a:p>
            <a:pPr>
              <a:spcBef>
                <a:spcPts val="0"/>
              </a:spcBef>
              <a:buClr>
                <a:srgbClr val="4CE0EA"/>
              </a:buClr>
              <a:buSzPts val="5600"/>
            </a:pPr>
            <a:r>
              <a:rPr lang="it-IT" dirty="0"/>
              <a:t>VERIFICA </a:t>
            </a:r>
            <a:br>
              <a:rPr lang="it-IT" dirty="0"/>
            </a:br>
            <a:r>
              <a:rPr lang="it-IT" dirty="0"/>
              <a:t>FUNZIONE STRUMENTALE INCLUSIONE</a:t>
            </a:r>
            <a:endParaRPr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2057400" y="3228536"/>
            <a:ext cx="7854600" cy="3440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5700" rIns="18275" bIns="45700" rtlCol="0" anchor="t" anchorCtr="0">
            <a:normAutofit/>
          </a:bodyPr>
          <a:lstStyle/>
          <a:p>
            <a:pPr>
              <a:spcBef>
                <a:spcPts val="0"/>
              </a:spcBef>
              <a:buSzPts val="2470"/>
            </a:pPr>
            <a:r>
              <a:rPr lang="it-IT" b="1" dirty="0"/>
              <a:t>ANNO SCOLASTICO 2019/2020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endParaRPr b="1" dirty="0"/>
          </a:p>
          <a:p>
            <a:pPr>
              <a:spcBef>
                <a:spcPts val="520"/>
              </a:spcBef>
              <a:buSzPts val="2470"/>
            </a:pPr>
            <a:r>
              <a:rPr lang="it-IT" b="1" dirty="0"/>
              <a:t>Referenti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r>
              <a:rPr lang="it-IT" b="1" dirty="0"/>
              <a:t>scuole dell’Infanzia e Primaria: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r>
              <a:rPr lang="it-IT" b="1" dirty="0"/>
              <a:t> Geroldi Claudia e Maria Alba De Lia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r>
              <a:rPr lang="it-IT" b="1" dirty="0"/>
              <a:t>Scuola Secondaria I grado: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r>
              <a:rPr lang="it-IT" b="1" dirty="0"/>
              <a:t> Li Causi Antonella</a:t>
            </a:r>
            <a:endParaRPr dirty="0"/>
          </a:p>
          <a:p>
            <a:pPr>
              <a:spcBef>
                <a:spcPts val="520"/>
              </a:spcBef>
              <a:buSzPts val="2470"/>
            </a:pPr>
            <a:endParaRPr b="1" dirty="0"/>
          </a:p>
          <a:p>
            <a:pPr>
              <a:spcBef>
                <a:spcPts val="520"/>
              </a:spcBef>
              <a:buSzPts val="2470"/>
            </a:pP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BEA77EDD-6423-4CD1-BA99-66048B9D1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266175"/>
              </p:ext>
            </p:extLst>
          </p:nvPr>
        </p:nvGraphicFramePr>
        <p:xfrm>
          <a:off x="369667" y="646714"/>
          <a:ext cx="11549063" cy="5734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4893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24D0C86F-927E-4D72-B57F-3CEB3B4776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979828"/>
              </p:ext>
            </p:extLst>
          </p:nvPr>
        </p:nvGraphicFramePr>
        <p:xfrm>
          <a:off x="328613" y="628650"/>
          <a:ext cx="10739437" cy="586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0201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Segnaposto contenuto 10">
            <a:extLst>
              <a:ext uri="{FF2B5EF4-FFF2-40B4-BE49-F238E27FC236}">
                <a16:creationId xmlns:a16="http://schemas.microsoft.com/office/drawing/2014/main" id="{15624D8C-3BB8-45C4-9417-987227E1B5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27415"/>
              </p:ext>
            </p:extLst>
          </p:nvPr>
        </p:nvGraphicFramePr>
        <p:xfrm>
          <a:off x="538163" y="671513"/>
          <a:ext cx="11377612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63AABB59-7356-4D99-A290-D18870A5D1F6}"/>
              </a:ext>
            </a:extLst>
          </p:cNvPr>
          <p:cNvSpPr txBox="1"/>
          <p:nvPr/>
        </p:nvSpPr>
        <p:spPr>
          <a:xfrm>
            <a:off x="5514975" y="4128016"/>
            <a:ext cx="1928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91%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DE8664-940D-458B-AA87-F2CA38A7D659}"/>
              </a:ext>
            </a:extLst>
          </p:cNvPr>
          <p:cNvSpPr txBox="1"/>
          <p:nvPr/>
        </p:nvSpPr>
        <p:spPr>
          <a:xfrm>
            <a:off x="6226969" y="2138155"/>
            <a:ext cx="1414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9%</a:t>
            </a:r>
          </a:p>
        </p:txBody>
      </p:sp>
    </p:spTree>
    <p:extLst>
      <p:ext uri="{BB962C8B-B14F-4D97-AF65-F5344CB8AC3E}">
        <p14:creationId xmlns:p14="http://schemas.microsoft.com/office/powerpoint/2010/main" val="115361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1991929" y="332656"/>
            <a:ext cx="8229600" cy="63897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5700" rIns="0" bIns="0" rtlCol="0" anchor="b" anchorCtr="0">
            <a:normAutofit fontScale="90000"/>
          </a:bodyPr>
          <a:lstStyle/>
          <a:p>
            <a:pPr algn="ctr">
              <a:spcBef>
                <a:spcPts val="0"/>
              </a:spcBef>
              <a:buClr>
                <a:schemeClr val="dk2"/>
              </a:buClr>
              <a:buSzPts val="5000"/>
            </a:pPr>
            <a:r>
              <a:rPr lang="it-IT" dirty="0"/>
              <a:t>COMPITI SVOLTI</a:t>
            </a:r>
            <a:endParaRPr dirty="0"/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1"/>
          </p:nvPr>
        </p:nvSpPr>
        <p:spPr>
          <a:xfrm>
            <a:off x="3143672" y="1323474"/>
            <a:ext cx="7067100" cy="512993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1986"/>
              <a:buNone/>
            </a:pPr>
            <a:r>
              <a:rPr lang="it-IT" sz="2200" b="1" dirty="0">
                <a:latin typeface="Constantia" panose="02030602050306030303" pitchFamily="18" charset="0"/>
              </a:rPr>
              <a:t>Organizzazione </a:t>
            </a:r>
            <a:r>
              <a:rPr lang="it-IT" sz="2200" dirty="0">
                <a:latin typeface="Constantia" panose="02030602050306030303" pitchFamily="18" charset="0"/>
              </a:rPr>
              <a:t>e </a:t>
            </a:r>
            <a:r>
              <a:rPr lang="it-IT" sz="2200" b="1" dirty="0">
                <a:latin typeface="Constantia" panose="02030602050306030303" pitchFamily="18" charset="0"/>
              </a:rPr>
              <a:t>conduzione </a:t>
            </a:r>
            <a:r>
              <a:rPr lang="it-IT" sz="2200" dirty="0">
                <a:latin typeface="Constantia" panose="02030602050306030303" pitchFamily="18" charset="0"/>
              </a:rPr>
              <a:t>del lavoro Commissione Inclusione </a:t>
            </a:r>
            <a:r>
              <a:rPr lang="it-IT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in presenza e in modalità a distanza.</a:t>
            </a:r>
            <a:endParaRPr sz="22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090" dirty="0"/>
              <a:t>      n° 4 incontri</a:t>
            </a:r>
            <a:endParaRPr dirty="0"/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endParaRPr sz="2090" dirty="0"/>
          </a:p>
          <a:p>
            <a:pPr marL="0" indent="0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endParaRPr sz="2090" dirty="0"/>
          </a:p>
          <a:p>
            <a:pPr marL="0" indent="0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200" b="1" dirty="0"/>
              <a:t>Organizzazione e coordinamento </a:t>
            </a:r>
            <a:r>
              <a:rPr lang="it-IT" sz="2200" dirty="0"/>
              <a:t>tra le Funzioni strumentali dell’ Inclusione, collaborazione con le referenti F.S Disagio</a:t>
            </a:r>
            <a:r>
              <a:rPr lang="it-IT" sz="2200" b="1" dirty="0"/>
              <a:t>, </a:t>
            </a:r>
            <a:r>
              <a:rPr lang="it-IT" sz="2200" dirty="0"/>
              <a:t> con la m/a Guarino</a:t>
            </a:r>
          </a:p>
          <a:p>
            <a:pPr marL="0" indent="0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200" dirty="0"/>
              <a:t> </a:t>
            </a:r>
            <a:r>
              <a:rPr lang="it-IT" sz="2090" dirty="0"/>
              <a:t>n° 5 incontri</a:t>
            </a:r>
          </a:p>
          <a:p>
            <a:pPr marL="0" indent="0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400" dirty="0">
                <a:latin typeface="Constantia" panose="02030602050306030303" pitchFamily="18" charset="0"/>
              </a:rPr>
              <a:t>     </a:t>
            </a:r>
            <a:endParaRPr sz="2090" dirty="0"/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endParaRPr sz="2090" dirty="0"/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090" b="1" dirty="0"/>
              <a:t>Coordinamento e conduzione dei Dipartimenti </a:t>
            </a:r>
            <a:r>
              <a:rPr lang="it-IT" sz="2090" dirty="0"/>
              <a:t>per gli insegnanti di sostegno di ogni ordine scolastico  in presenza e in modalità a distanza.</a:t>
            </a:r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090" dirty="0"/>
              <a:t>	</a:t>
            </a:r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r>
              <a:rPr lang="it-IT" sz="2090" dirty="0"/>
              <a:t>      n° 6 incontri</a:t>
            </a:r>
          </a:p>
          <a:p>
            <a:pPr marL="274320" indent="-148239">
              <a:lnSpc>
                <a:spcPct val="80000"/>
              </a:lnSpc>
              <a:spcBef>
                <a:spcPts val="418"/>
              </a:spcBef>
              <a:buSzPts val="1986"/>
              <a:buNone/>
            </a:pPr>
            <a:endParaRPr sz="2090" dirty="0"/>
          </a:p>
          <a:p>
            <a:pPr marL="274320" indent="-274320">
              <a:lnSpc>
                <a:spcPct val="80000"/>
              </a:lnSpc>
              <a:spcBef>
                <a:spcPts val="247"/>
              </a:spcBef>
              <a:buSzPts val="1173"/>
              <a:buNone/>
            </a:pPr>
            <a:endParaRPr sz="1235" dirty="0"/>
          </a:p>
          <a:p>
            <a:pPr marL="274320" indent="-274320">
              <a:lnSpc>
                <a:spcPct val="80000"/>
              </a:lnSpc>
              <a:spcBef>
                <a:spcPts val="247"/>
              </a:spcBef>
              <a:buSzPts val="1173"/>
              <a:buNone/>
            </a:pPr>
            <a:endParaRPr sz="1235" dirty="0"/>
          </a:p>
          <a:p>
            <a:pPr marL="640080" lvl="1" indent="-185356">
              <a:lnSpc>
                <a:spcPct val="80000"/>
              </a:lnSpc>
              <a:spcBef>
                <a:spcPts val="228"/>
              </a:spcBef>
              <a:buSzPts val="969"/>
              <a:buNone/>
            </a:pPr>
            <a:endParaRPr sz="1140" dirty="0"/>
          </a:p>
          <a:p>
            <a:pPr marL="640080" lvl="1" indent="-185356">
              <a:lnSpc>
                <a:spcPct val="80000"/>
              </a:lnSpc>
              <a:spcBef>
                <a:spcPts val="228"/>
              </a:spcBef>
              <a:buSzPts val="969"/>
              <a:buNone/>
            </a:pPr>
            <a:endParaRPr sz="1140" dirty="0"/>
          </a:p>
          <a:p>
            <a:pPr marL="274320" indent="-199819">
              <a:lnSpc>
                <a:spcPct val="80000"/>
              </a:lnSpc>
              <a:spcBef>
                <a:spcPts val="247"/>
              </a:spcBef>
              <a:buSzPts val="1173"/>
              <a:buNone/>
            </a:pPr>
            <a:endParaRPr sz="1235" dirty="0"/>
          </a:p>
        </p:txBody>
      </p:sp>
      <p:sp>
        <p:nvSpPr>
          <p:cNvPr id="101" name="Google Shape;101;p14" descr="Meeting"/>
          <p:cNvSpPr/>
          <p:nvPr/>
        </p:nvSpPr>
        <p:spPr>
          <a:xfrm>
            <a:off x="2135560" y="1700808"/>
            <a:ext cx="666000" cy="666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2" name="Google Shape;102;p14" descr="Meeting"/>
          <p:cNvSpPr/>
          <p:nvPr/>
        </p:nvSpPr>
        <p:spPr>
          <a:xfrm>
            <a:off x="2135560" y="3096000"/>
            <a:ext cx="666000" cy="666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D097C8A-FB96-416A-92C0-10EDD20012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491" y="4821883"/>
            <a:ext cx="664522" cy="6706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4" descr="Meeting">
            <a:extLst>
              <a:ext uri="{FF2B5EF4-FFF2-40B4-BE49-F238E27FC236}">
                <a16:creationId xmlns:a16="http://schemas.microsoft.com/office/drawing/2014/main" id="{0A93E1C7-90DF-4347-ACBE-37BD311D23AE}"/>
              </a:ext>
            </a:extLst>
          </p:cNvPr>
          <p:cNvSpPr/>
          <p:nvPr/>
        </p:nvSpPr>
        <p:spPr>
          <a:xfrm>
            <a:off x="2438401" y="4172687"/>
            <a:ext cx="666000" cy="666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1D6870B-6B48-48D0-95C1-B6DCBE140409}"/>
              </a:ext>
            </a:extLst>
          </p:cNvPr>
          <p:cNvSpPr txBox="1"/>
          <p:nvPr/>
        </p:nvSpPr>
        <p:spPr>
          <a:xfrm>
            <a:off x="3629527" y="4172688"/>
            <a:ext cx="63165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Constantia" panose="02030602050306030303" pitchFamily="18" charset="0"/>
              </a:rPr>
              <a:t>Organizzazione del registro </a:t>
            </a:r>
            <a:r>
              <a:rPr lang="it-IT" sz="2000" dirty="0">
                <a:latin typeface="Constantia" panose="02030602050306030303" pitchFamily="18" charset="0"/>
              </a:rPr>
              <a:t>per il caricamento e utilizzo  dei documenti e delle </a:t>
            </a:r>
            <a:r>
              <a:rPr lang="it-IT" sz="2000" b="1" dirty="0">
                <a:latin typeface="Constantia" panose="02030602050306030303" pitchFamily="18" charset="0"/>
              </a:rPr>
              <a:t>azioni</a:t>
            </a:r>
            <a:r>
              <a:rPr lang="it-IT" sz="2000" dirty="0">
                <a:latin typeface="Constantia" panose="02030602050306030303" pitchFamily="18" charset="0"/>
              </a:rPr>
              <a:t> rivolte agli alunni DVA nel rispetto delle norme sulla privacy (UE 2016/679) indicati nelle azioni di miglioramento dello scorso anno scolastico. Incontri in presenza e in modalità a distanza. </a:t>
            </a:r>
          </a:p>
          <a:p>
            <a:endParaRPr lang="it-IT" sz="2000" dirty="0">
              <a:latin typeface="Constantia" panose="02030602050306030303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A59C58D-1CE8-4581-B9C8-5C9FC8B919B9}"/>
              </a:ext>
            </a:extLst>
          </p:cNvPr>
          <p:cNvSpPr/>
          <p:nvPr/>
        </p:nvSpPr>
        <p:spPr>
          <a:xfrm>
            <a:off x="3461084" y="1054098"/>
            <a:ext cx="63165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Constantia" panose="02030602050306030303" pitchFamily="18" charset="0"/>
              </a:rPr>
              <a:t>Collaborazione con  le commissioni legate all’inclusione degli alunni con BES in presenza e in modalità a distanza.</a:t>
            </a:r>
          </a:p>
        </p:txBody>
      </p:sp>
      <p:sp>
        <p:nvSpPr>
          <p:cNvPr id="8" name="Google Shape;103;p14" descr="Meeting">
            <a:extLst>
              <a:ext uri="{FF2B5EF4-FFF2-40B4-BE49-F238E27FC236}">
                <a16:creationId xmlns:a16="http://schemas.microsoft.com/office/drawing/2014/main" id="{DDD61664-F8C7-45DB-8BD0-9D6869B53816}"/>
              </a:ext>
            </a:extLst>
          </p:cNvPr>
          <p:cNvSpPr/>
          <p:nvPr/>
        </p:nvSpPr>
        <p:spPr>
          <a:xfrm>
            <a:off x="2414338" y="1067598"/>
            <a:ext cx="666000" cy="666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endParaRPr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02674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2626209" y="683485"/>
            <a:ext cx="648000" cy="869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5447928" y="654451"/>
            <a:ext cx="648000" cy="869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8148228" y="682195"/>
            <a:ext cx="648000" cy="869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2215067" y="1626049"/>
            <a:ext cx="20169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000" b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Supporto</a:t>
            </a:r>
            <a:r>
              <a:rPr lang="it-IT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agli insegnanti di sostegno per situazioni particolarmente complesse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5015838" y="1568721"/>
            <a:ext cx="1883181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Monitoraggio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delle necessità </a:t>
            </a:r>
            <a:r>
              <a:rPr lang="it-IT" sz="2000" dirty="0" err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DaD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e richieste di organico ed elaborazione </a:t>
            </a:r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PAI d’Istituto</a:t>
            </a:r>
            <a:endParaRPr b="1" dirty="0"/>
          </a:p>
        </p:txBody>
      </p:sp>
      <p:sp>
        <p:nvSpPr>
          <p:cNvPr id="113" name="Google Shape;113;p15"/>
          <p:cNvSpPr txBox="1"/>
          <p:nvPr/>
        </p:nvSpPr>
        <p:spPr>
          <a:xfrm>
            <a:off x="7898406" y="1670947"/>
            <a:ext cx="1903320" cy="2149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Dipartimenti 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 insegnanti di sostegno</a:t>
            </a:r>
            <a:endParaRPr sz="2000" dirty="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Commissioni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inclusione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e disagio</a:t>
            </a:r>
            <a:endParaRPr sz="2000" dirty="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3287688" y="142499"/>
            <a:ext cx="5184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it-IT" sz="28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ATTIVITA’ </a:t>
            </a:r>
            <a:endParaRPr b="1" dirty="0"/>
          </a:p>
        </p:txBody>
      </p:sp>
      <p:sp>
        <p:nvSpPr>
          <p:cNvPr id="115" name="Google Shape;115;p15"/>
          <p:cNvSpPr txBox="1"/>
          <p:nvPr/>
        </p:nvSpPr>
        <p:spPr>
          <a:xfrm>
            <a:off x="4780239" y="3454954"/>
            <a:ext cx="3024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4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RAPPORTI </a:t>
            </a:r>
            <a:r>
              <a:rPr lang="it-IT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endParaRPr dirty="0"/>
          </a:p>
        </p:txBody>
      </p:sp>
      <p:sp>
        <p:nvSpPr>
          <p:cNvPr id="116" name="Google Shape;116;p15"/>
          <p:cNvSpPr txBox="1"/>
          <p:nvPr/>
        </p:nvSpPr>
        <p:spPr>
          <a:xfrm>
            <a:off x="1703512" y="3913117"/>
            <a:ext cx="2838000" cy="22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/>
            <a:r>
              <a:rPr lang="it-IT" sz="2000" b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Funzioni strumentali </a:t>
            </a:r>
            <a:endParaRPr/>
          </a:p>
          <a:p>
            <a:pPr lvl="1"/>
            <a:r>
              <a:rPr lang="it-IT" sz="2000" b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 figure di riferimento</a:t>
            </a:r>
            <a:endParaRPr/>
          </a:p>
          <a:p>
            <a:pPr lvl="1"/>
            <a:r>
              <a:rPr lang="it-IT" sz="2000" b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 la realizzazione dell’Inclusione scolastica</a:t>
            </a:r>
            <a:endParaRPr/>
          </a:p>
        </p:txBody>
      </p:sp>
      <p:sp>
        <p:nvSpPr>
          <p:cNvPr id="117" name="Google Shape;117;p15"/>
          <p:cNvSpPr txBox="1"/>
          <p:nvPr/>
        </p:nvSpPr>
        <p:spPr>
          <a:xfrm>
            <a:off x="4259796" y="3935753"/>
            <a:ext cx="3348300" cy="25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/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Responsabili servizio SAAP 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del comune di Cremona e altre province, relativamente alla raccolta e invio dei Progetti delle  Verifiche e  Richieste di attivazione del servizio </a:t>
            </a:r>
            <a:endParaRPr dirty="0"/>
          </a:p>
        </p:txBody>
      </p:sp>
      <p:sp>
        <p:nvSpPr>
          <p:cNvPr id="118" name="Google Shape;118;p15"/>
          <p:cNvSpPr txBox="1"/>
          <p:nvPr/>
        </p:nvSpPr>
        <p:spPr>
          <a:xfrm>
            <a:off x="7882904" y="3943912"/>
            <a:ext cx="23058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/>
            <a:r>
              <a:rPr lang="it-IT" sz="2000" b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Equipe specialistiche </a:t>
            </a:r>
            <a:r>
              <a:rPr lang="it-IT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 situazioni particolarmente complesse</a:t>
            </a:r>
            <a:endParaRPr/>
          </a:p>
        </p:txBody>
      </p:sp>
      <p:sp>
        <p:nvSpPr>
          <p:cNvPr id="119" name="Google Shape;119;p15" descr="Bar Graph with Downward Trend"/>
          <p:cNvSpPr/>
          <p:nvPr/>
        </p:nvSpPr>
        <p:spPr>
          <a:xfrm>
            <a:off x="4368796" y="1548912"/>
            <a:ext cx="666000" cy="666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0" name="Google Shape;120;p15" descr="Meeting"/>
          <p:cNvSpPr/>
          <p:nvPr/>
        </p:nvSpPr>
        <p:spPr>
          <a:xfrm>
            <a:off x="7107239" y="1803954"/>
            <a:ext cx="573000" cy="576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1" name="Google Shape;121;p15" descr="Meeting"/>
          <p:cNvSpPr/>
          <p:nvPr/>
        </p:nvSpPr>
        <p:spPr>
          <a:xfrm>
            <a:off x="1688553" y="3819969"/>
            <a:ext cx="573000" cy="576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2" name="Google Shape;122;p15" descr="Meeting"/>
          <p:cNvSpPr/>
          <p:nvPr/>
        </p:nvSpPr>
        <p:spPr>
          <a:xfrm>
            <a:off x="4228999" y="3819969"/>
            <a:ext cx="573000" cy="576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Google Shape;123;p15" descr="Meeting"/>
          <p:cNvSpPr/>
          <p:nvPr/>
        </p:nvSpPr>
        <p:spPr>
          <a:xfrm>
            <a:off x="7680176" y="3990612"/>
            <a:ext cx="573000" cy="576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4" name="Google Shape;124;p15" descr="Meeting"/>
          <p:cNvSpPr/>
          <p:nvPr/>
        </p:nvSpPr>
        <p:spPr>
          <a:xfrm>
            <a:off x="1698776" y="1593980"/>
            <a:ext cx="573000" cy="576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5" name="Google Shape;125;p15" descr="Document"/>
          <p:cNvSpPr/>
          <p:nvPr/>
        </p:nvSpPr>
        <p:spPr>
          <a:xfrm>
            <a:off x="4228999" y="4395868"/>
            <a:ext cx="441600" cy="480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 txBox="1"/>
          <p:nvPr/>
        </p:nvSpPr>
        <p:spPr>
          <a:xfrm>
            <a:off x="8105327" y="668177"/>
            <a:ext cx="2167137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Incontri/ contatti telefonici con:</a:t>
            </a:r>
            <a:endParaRPr b="1" dirty="0"/>
          </a:p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genitori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</a:t>
            </a:r>
            <a:endParaRPr dirty="0"/>
          </a:p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alunni di nuovo ingresso</a:t>
            </a:r>
            <a:endParaRPr dirty="0"/>
          </a:p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 per situazione di particolare complessità</a:t>
            </a:r>
            <a:endParaRPr dirty="0"/>
          </a:p>
        </p:txBody>
      </p:sp>
      <p:sp>
        <p:nvSpPr>
          <p:cNvPr id="131" name="Google Shape;131;p16"/>
          <p:cNvSpPr txBox="1"/>
          <p:nvPr/>
        </p:nvSpPr>
        <p:spPr>
          <a:xfrm>
            <a:off x="5438798" y="597456"/>
            <a:ext cx="1953300" cy="160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Organizzazione</a:t>
            </a:r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incontri con la dott.ssa Casotti</a:t>
            </a:r>
            <a:endParaRPr dirty="0"/>
          </a:p>
          <a:p>
            <a:endParaRPr dirty="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1919536" y="532311"/>
            <a:ext cx="2574000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Incontri in presenza  contatti telefonici con: </a:t>
            </a:r>
            <a:endParaRPr dirty="0"/>
          </a:p>
          <a:p>
            <a:pPr marL="285750" indent="-285750"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b="1" dirty="0">
                <a:solidFill>
                  <a:schemeClr val="dk1"/>
                </a:solidFill>
                <a:latin typeface="Constantia"/>
                <a:sym typeface="Constantia"/>
              </a:rPr>
              <a:t>Equipe specialistiche </a:t>
            </a:r>
            <a:endParaRPr dirty="0"/>
          </a:p>
          <a:p>
            <a:pPr marL="285750" indent="-285750"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b="1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Cooperative di riferimento</a:t>
            </a:r>
            <a:endParaRPr dirty="0"/>
          </a:p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 alunni di nuovo ingresso</a:t>
            </a:r>
            <a:endParaRPr dirty="0"/>
          </a:p>
          <a:p>
            <a:r>
              <a:rPr lang="it-IT" sz="20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Situazione di particolare complessità e per particolari situazioni non raggiungibili in </a:t>
            </a:r>
            <a:r>
              <a:rPr lang="it-IT" sz="2000" dirty="0" err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DaD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"/>
          <p:cNvSpPr txBox="1">
            <a:spLocks noGrp="1"/>
          </p:cNvSpPr>
          <p:nvPr>
            <p:ph type="title"/>
          </p:nvPr>
        </p:nvSpPr>
        <p:spPr>
          <a:xfrm>
            <a:off x="2001942" y="177281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5700" rIns="0" bIns="0" rtlCol="0" anchor="b" anchorCtr="0">
            <a:norm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ts val="4500"/>
            </a:pPr>
            <a:r>
              <a:rPr lang="it-IT" sz="4500" dirty="0"/>
              <a:t>AZIONI DI MIGLIORAMENTO</a:t>
            </a:r>
            <a:endParaRPr sz="4500" dirty="0"/>
          </a:p>
        </p:txBody>
      </p:sp>
      <p:sp>
        <p:nvSpPr>
          <p:cNvPr id="191" name="Google Shape;191;p21"/>
          <p:cNvSpPr txBox="1">
            <a:spLocks noGrp="1"/>
          </p:cNvSpPr>
          <p:nvPr>
            <p:ph type="body" idx="1"/>
          </p:nvPr>
        </p:nvSpPr>
        <p:spPr>
          <a:xfrm>
            <a:off x="2423592" y="3212976"/>
            <a:ext cx="7787100" cy="311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4320" indent="-117475">
              <a:spcBef>
                <a:spcPts val="520"/>
              </a:spcBef>
              <a:buSzPts val="2470"/>
              <a:buNone/>
            </a:pPr>
            <a:r>
              <a:rPr lang="it-IT" dirty="0"/>
              <a:t>- Necessità di un maggior coordinamento tra le funzioni strumentali Inclusione/disagio/continuità/intercultura, soprattutto relativamente alla produzione della modulistica che in alcune circostanze è risultata ripetitiva nei contenuti</a:t>
            </a:r>
            <a:endParaRPr dirty="0"/>
          </a:p>
          <a:p>
            <a:pPr marL="274320" indent="-117475">
              <a:spcBef>
                <a:spcPts val="520"/>
              </a:spcBef>
              <a:buSzPts val="2470"/>
              <a:buNone/>
            </a:pPr>
            <a:endParaRPr dirty="0"/>
          </a:p>
          <a:p>
            <a:pPr marL="274320" indent="-117475">
              <a:spcBef>
                <a:spcPts val="520"/>
              </a:spcBef>
              <a:buSzPts val="247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3372F-F70F-4DE3-94D2-C2D4DDD1A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581" y="814387"/>
            <a:ext cx="10510838" cy="5315479"/>
          </a:xfrm>
        </p:spPr>
        <p:txBody>
          <a:bodyPr>
            <a:normAutofit/>
          </a:bodyPr>
          <a:lstStyle/>
          <a:p>
            <a:r>
              <a:rPr lang="it-IT" sz="3600" b="1" dirty="0"/>
              <a:t>									</a:t>
            </a:r>
            <a:br>
              <a:rPr lang="it-IT" sz="3600" b="1" dirty="0"/>
            </a:br>
            <a:r>
              <a:rPr lang="it-IT" sz="3600" b="1" dirty="0"/>
              <a:t>RISULTATI DEL MONITORAGGIO DIDATTICA A DISTANZA </a:t>
            </a:r>
            <a:br>
              <a:rPr lang="it-IT" sz="3600" b="1" dirty="0"/>
            </a:br>
            <a:r>
              <a:rPr lang="it-IT" sz="3600" b="1" dirty="0"/>
              <a:t>alunni con BES d’Istituto</a:t>
            </a:r>
            <a:br>
              <a:rPr lang="it-IT" sz="3600" b="1" dirty="0"/>
            </a:br>
            <a:r>
              <a:rPr lang="it-IT" sz="2400" dirty="0"/>
              <a:t>(inserito temporaneamente nel monitoraggio alunni con BES ) 	</a:t>
            </a:r>
            <a:br>
              <a:rPr lang="it-IT" sz="2400" dirty="0"/>
            </a:br>
            <a:br>
              <a:rPr lang="it-IT" sz="2400" dirty="0"/>
            </a:br>
            <a:br>
              <a:rPr lang="it-IT" sz="2400" b="1" dirty="0"/>
            </a:br>
            <a:br>
              <a:rPr lang="it-IT" sz="2400" b="1" dirty="0"/>
            </a:br>
            <a:br>
              <a:rPr lang="it-IT" sz="2400" b="1" dirty="0"/>
            </a:br>
            <a:br>
              <a:rPr lang="it-IT" sz="2400" b="1" dirty="0"/>
            </a:br>
            <a:br>
              <a:rPr lang="it-IT" sz="3600" b="1" dirty="0"/>
            </a:b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306541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6AD0CE0B-6F62-4DB0-B446-7E54EDEC8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998862"/>
              </p:ext>
            </p:extLst>
          </p:nvPr>
        </p:nvGraphicFramePr>
        <p:xfrm>
          <a:off x="400050" y="728663"/>
          <a:ext cx="10639425" cy="593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6AD72BFE-A842-45DA-B36E-4D50D0734BD0}"/>
              </a:ext>
            </a:extLst>
          </p:cNvPr>
          <p:cNvSpPr txBox="1"/>
          <p:nvPr/>
        </p:nvSpPr>
        <p:spPr>
          <a:xfrm>
            <a:off x="3443288" y="205443"/>
            <a:ext cx="648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TOTALE ALUNNI MONITORATI 208</a:t>
            </a:r>
          </a:p>
        </p:txBody>
      </p:sp>
    </p:spTree>
    <p:extLst>
      <p:ext uri="{BB962C8B-B14F-4D97-AF65-F5344CB8AC3E}">
        <p14:creationId xmlns:p14="http://schemas.microsoft.com/office/powerpoint/2010/main" val="100890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9E89E0C2-515E-4BAF-BCC3-EE97A03425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797762"/>
              </p:ext>
            </p:extLst>
          </p:nvPr>
        </p:nvGraphicFramePr>
        <p:xfrm>
          <a:off x="136635" y="967773"/>
          <a:ext cx="6315075" cy="553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5A9C1525-A33E-4B32-BF77-41F77966E3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092016"/>
              </p:ext>
            </p:extLst>
          </p:nvPr>
        </p:nvGraphicFramePr>
        <p:xfrm>
          <a:off x="6315075" y="2028826"/>
          <a:ext cx="5635187" cy="451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97F0D43-2835-40D0-B332-CBD472CAD46E}"/>
              </a:ext>
            </a:extLst>
          </p:cNvPr>
          <p:cNvSpPr txBox="1"/>
          <p:nvPr/>
        </p:nvSpPr>
        <p:spPr>
          <a:xfrm>
            <a:off x="7686675" y="957263"/>
            <a:ext cx="4014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ATTIVITA’ PROGRAMMATE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DDDBC1-B385-45A5-91D3-4BF607FBA17F}"/>
              </a:ext>
            </a:extLst>
          </p:cNvPr>
          <p:cNvSpPr txBox="1"/>
          <p:nvPr/>
        </p:nvSpPr>
        <p:spPr>
          <a:xfrm>
            <a:off x="1914525" y="3429000"/>
            <a:ext cx="1300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79%</a:t>
            </a:r>
          </a:p>
        </p:txBody>
      </p:sp>
    </p:spTree>
    <p:extLst>
      <p:ext uri="{BB962C8B-B14F-4D97-AF65-F5344CB8AC3E}">
        <p14:creationId xmlns:p14="http://schemas.microsoft.com/office/powerpoint/2010/main" val="1458797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442</Words>
  <Application>Microsoft Office PowerPoint</Application>
  <PresentationFormat>Widescreen</PresentationFormat>
  <Paragraphs>83</Paragraphs>
  <Slides>12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Constantia</vt:lpstr>
      <vt:lpstr>Tema di Office</vt:lpstr>
      <vt:lpstr>VERIFICA  FUNZIONE STRUMENTALE INCLUSIONE</vt:lpstr>
      <vt:lpstr>COMPITI SVOLTI</vt:lpstr>
      <vt:lpstr>Presentazione standard di PowerPoint</vt:lpstr>
      <vt:lpstr>Presentazione standard di PowerPoint</vt:lpstr>
      <vt:lpstr>Presentazione standard di PowerPoint</vt:lpstr>
      <vt:lpstr>AZIONI DI MIGLIORAMENTO</vt:lpstr>
      <vt:lpstr>          RISULTATI DEL MONITORAGGIO DIDATTICA A DISTANZA  alunni con BES d’Istituto (inserito temporaneamente nel monitoraggio alunni con BES )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claudia geroldi</dc:creator>
  <cp:lastModifiedBy>claudia geroldi</cp:lastModifiedBy>
  <cp:revision>21</cp:revision>
  <dcterms:created xsi:type="dcterms:W3CDTF">2020-06-26T11:19:01Z</dcterms:created>
  <dcterms:modified xsi:type="dcterms:W3CDTF">2020-06-27T06:35:06Z</dcterms:modified>
</cp:coreProperties>
</file>