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3" r:id="rId4"/>
    <p:sldId id="277" r:id="rId5"/>
    <p:sldId id="278" r:id="rId6"/>
    <p:sldId id="269" r:id="rId7"/>
  </p:sldIdLst>
  <p:sldSz cx="12192000" cy="6858000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66"/>
    <a:srgbClr val="0000FF"/>
    <a:srgbClr val="0033CC"/>
    <a:srgbClr val="FDFD9B"/>
    <a:srgbClr val="FFCCFF"/>
    <a:srgbClr val="FF33CC"/>
    <a:srgbClr val="FF66FF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EFA6-C109-476D-BB24-B9671934D091}" type="datetimeFigureOut">
              <a:rPr lang="it-IT" smtClean="0"/>
              <a:pPr/>
              <a:t>27/06/2020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F32A-CED1-42E2-8715-A6258B645AA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4705581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EFA6-C109-476D-BB24-B9671934D091}" type="datetimeFigureOut">
              <a:rPr lang="it-IT" smtClean="0"/>
              <a:pPr/>
              <a:t>27/06/2020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F32A-CED1-42E2-8715-A6258B645AA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1373539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EFA6-C109-476D-BB24-B9671934D091}" type="datetimeFigureOut">
              <a:rPr lang="it-IT" smtClean="0"/>
              <a:pPr/>
              <a:t>27/06/2020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F32A-CED1-42E2-8715-A6258B645AA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466095"/>
      </p:ext>
    </p:extLst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EFA6-C109-476D-BB24-B9671934D09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F32A-CED1-42E2-8715-A6258B645AA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758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EFA6-C109-476D-BB24-B9671934D09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F32A-CED1-42E2-8715-A6258B645AA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257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EFA6-C109-476D-BB24-B9671934D09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F32A-CED1-42E2-8715-A6258B645AA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507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EFA6-C109-476D-BB24-B9671934D09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F32A-CED1-42E2-8715-A6258B645AA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734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EFA6-C109-476D-BB24-B9671934D09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F32A-CED1-42E2-8715-A6258B645AA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033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EFA6-C109-476D-BB24-B9671934D09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F32A-CED1-42E2-8715-A6258B645AA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542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EFA6-C109-476D-BB24-B9671934D09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F32A-CED1-42E2-8715-A6258B645AA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05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EFA6-C109-476D-BB24-B9671934D09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F32A-CED1-42E2-8715-A6258B645AA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70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EFA6-C109-476D-BB24-B9671934D091}" type="datetimeFigureOut">
              <a:rPr lang="it-IT" smtClean="0"/>
              <a:pPr/>
              <a:t>27/06/2020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F32A-CED1-42E2-8715-A6258B645AA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9248692"/>
      </p:ext>
    </p:extLst>
  </p:cSld>
  <p:clrMapOvr>
    <a:masterClrMapping/>
  </p:clrMapOvr>
  <p:transition spd="slow">
    <p:wheel spokes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EFA6-C109-476D-BB24-B9671934D09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F32A-CED1-42E2-8715-A6258B645AA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29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EFA6-C109-476D-BB24-B9671934D09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F32A-CED1-42E2-8715-A6258B645AA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347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EFA6-C109-476D-BB24-B9671934D09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F32A-CED1-42E2-8715-A6258B645AA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217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EFA6-C109-476D-BB24-B9671934D091}" type="datetimeFigureOut">
              <a:rPr lang="it-IT" smtClean="0"/>
              <a:pPr/>
              <a:t>27/06/2020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F32A-CED1-42E2-8715-A6258B645AA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7465666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EFA6-C109-476D-BB24-B9671934D091}" type="datetimeFigureOut">
              <a:rPr lang="it-IT" smtClean="0"/>
              <a:pPr/>
              <a:t>27/06/2020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F32A-CED1-42E2-8715-A6258B645AA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8962070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EFA6-C109-476D-BB24-B9671934D091}" type="datetimeFigureOut">
              <a:rPr lang="it-IT" smtClean="0"/>
              <a:pPr/>
              <a:t>27/06/2020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F32A-CED1-42E2-8715-A6258B645AA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1841162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EFA6-C109-476D-BB24-B9671934D091}" type="datetimeFigureOut">
              <a:rPr lang="it-IT" smtClean="0"/>
              <a:pPr/>
              <a:t>27/06/2020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F32A-CED1-42E2-8715-A6258B645AA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3769489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EFA6-C109-476D-BB24-B9671934D091}" type="datetimeFigureOut">
              <a:rPr lang="it-IT" smtClean="0"/>
              <a:pPr/>
              <a:t>27/06/2020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F32A-CED1-42E2-8715-A6258B645AA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1560109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EFA6-C109-476D-BB24-B9671934D091}" type="datetimeFigureOut">
              <a:rPr lang="it-IT" smtClean="0"/>
              <a:pPr/>
              <a:t>27/06/2020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F32A-CED1-42E2-8715-A6258B645AA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1788248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EFA6-C109-476D-BB24-B9671934D091}" type="datetimeFigureOut">
              <a:rPr lang="it-IT" smtClean="0"/>
              <a:pPr/>
              <a:t>27/06/2020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F32A-CED1-42E2-8715-A6258B645AA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4863310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DEFA6-C109-476D-BB24-B9671934D091}" type="datetimeFigureOut">
              <a:rPr lang="it-IT" smtClean="0"/>
              <a:pPr/>
              <a:t>27/06/2020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FF32A-CED1-42E2-8715-A6258B645AA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142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DEFA6-C109-476D-BB24-B9671934D09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FF32A-CED1-42E2-8715-A6258B645AA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04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68069" y="3382476"/>
            <a:ext cx="8684667" cy="3007605"/>
          </a:xfrm>
          <a:solidFill>
            <a:srgbClr val="FDFD9B"/>
          </a:solidFill>
          <a:ln>
            <a:solidFill>
              <a:srgbClr val="0033CC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635000"/>
          </a:effectLst>
        </p:spPr>
        <p:txBody>
          <a:bodyPr>
            <a:noAutofit/>
          </a:bodyPr>
          <a:lstStyle/>
          <a:p>
            <a:r>
              <a:rPr lang="it-IT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RELAZIONE FINALE</a:t>
            </a:r>
            <a:br>
              <a:rPr lang="it-IT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funzione strumentale CONTINUITA’</a:t>
            </a:r>
            <a:br>
              <a:rPr lang="it-IT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ANNO SCOLASTICO 2019/20</a:t>
            </a:r>
            <a:br>
              <a:rPr lang="it-IT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(Rita </a:t>
            </a:r>
            <a:r>
              <a:rPr lang="it-IT" sz="24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Ardoli</a:t>
            </a:r>
            <a:r>
              <a:rPr lang="it-IT" sz="24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Anna </a:t>
            </a:r>
            <a:r>
              <a:rPr lang="it-IT" sz="24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Passanisi</a:t>
            </a:r>
            <a:r>
              <a:rPr lang="it-IT" sz="24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Varani Cristina)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3E22FF9-37E5-4CB5-9559-C5A641835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97" y="434011"/>
            <a:ext cx="3453227" cy="25719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8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74649B1-E1D5-47BB-B44C-AF95CECFD9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070" y="369065"/>
            <a:ext cx="3141333" cy="26368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8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F54DE28-D967-4042-A614-AEAE1BE218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86"/>
          <a:stretch/>
        </p:blipFill>
        <p:spPr>
          <a:xfrm>
            <a:off x="4655874" y="369064"/>
            <a:ext cx="3453226" cy="26368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8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2E43B9D-3053-4CC0-94A5-969D1EB2DFC0}"/>
              </a:ext>
            </a:extLst>
          </p:cNvPr>
          <p:cNvSpPr txBox="1"/>
          <p:nvPr/>
        </p:nvSpPr>
        <p:spPr>
          <a:xfrm>
            <a:off x="4912242" y="434011"/>
            <a:ext cx="3196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SCUOLA PRIMARIA</a:t>
            </a:r>
          </a:p>
        </p:txBody>
      </p:sp>
    </p:spTree>
    <p:extLst>
      <p:ext uri="{BB962C8B-B14F-4D97-AF65-F5344CB8AC3E}">
        <p14:creationId xmlns:p14="http://schemas.microsoft.com/office/powerpoint/2010/main" val="3590670974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1560" y="123568"/>
            <a:ext cx="6040271" cy="846161"/>
          </a:xfrm>
          <a:solidFill>
            <a:schemeClr val="bg1"/>
          </a:solidFill>
          <a:ln>
            <a:solidFill>
              <a:srgbClr val="008000"/>
            </a:solidFill>
          </a:ln>
          <a:effectLst/>
        </p:spPr>
        <p:txBody>
          <a:bodyPr>
            <a:normAutofit fontScale="90000"/>
          </a:bodyPr>
          <a:lstStyle/>
          <a:p>
            <a:pPr algn="ctr"/>
            <a:br>
              <a:rPr lang="it-IT" sz="2900" i="1" dirty="0">
                <a:latin typeface="Arial Black" pitchFamily="34" charset="0"/>
              </a:rPr>
            </a:br>
            <a:r>
              <a:rPr lang="it-IT" sz="2900" i="1" dirty="0">
                <a:solidFill>
                  <a:srgbClr val="008000"/>
                </a:solidFill>
                <a:latin typeface="Arial Black" pitchFamily="34" charset="0"/>
              </a:rPr>
              <a:t>CONTINUITA’ SCUOLA INFANZIA - SCUOLA PRIMARIA</a:t>
            </a:r>
            <a:br>
              <a:rPr lang="it-IT" sz="2900" i="1" dirty="0">
                <a:latin typeface="Arial Black" pitchFamily="34" charset="0"/>
              </a:rPr>
            </a:br>
            <a:endParaRPr lang="it-IT" sz="2900" i="1" dirty="0">
              <a:latin typeface="Arial Black" pitchFamily="34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96562" y="1714085"/>
            <a:ext cx="11701850" cy="4550790"/>
          </a:xfrm>
          <a:solidFill>
            <a:schemeClr val="bg1"/>
          </a:solidFill>
          <a:effectLst/>
        </p:spPr>
        <p:txBody>
          <a:bodyPr>
            <a:normAutofit/>
          </a:bodyPr>
          <a:lstStyle/>
          <a:p>
            <a:pPr>
              <a:buNone/>
            </a:pPr>
            <a:r>
              <a:rPr lang="it-IT" sz="3200" b="1" u="sng" dirty="0">
                <a:solidFill>
                  <a:srgbClr val="008000"/>
                </a:solidFill>
              </a:rPr>
              <a:t>SI SONO ORGANIZZATI:</a:t>
            </a:r>
          </a:p>
          <a:p>
            <a:pPr>
              <a:buNone/>
            </a:pPr>
            <a:endParaRPr lang="it-IT" sz="3200" b="1" u="sng" dirty="0">
              <a:solidFill>
                <a:srgbClr val="008000"/>
              </a:solidFill>
            </a:endParaRPr>
          </a:p>
          <a:p>
            <a:pPr>
              <a:buNone/>
            </a:pPr>
            <a:endParaRPr lang="it-IT" sz="1900" b="1" dirty="0">
              <a:solidFill>
                <a:srgbClr val="008000"/>
              </a:solidFill>
            </a:endParaRPr>
          </a:p>
          <a:p>
            <a:r>
              <a:rPr lang="it-IT" sz="3200" b="1" i="1" dirty="0">
                <a:solidFill>
                  <a:srgbClr val="008000"/>
                </a:solidFill>
              </a:rPr>
              <a:t>incontri  di confronto a settembre e a gennaio tra insegnanti scuola infanzia - insegnanti classi prime scuola primaria</a:t>
            </a:r>
          </a:p>
          <a:p>
            <a:r>
              <a:rPr lang="it-IT" sz="3200" b="1" i="1" dirty="0">
                <a:solidFill>
                  <a:srgbClr val="008000"/>
                </a:solidFill>
              </a:rPr>
              <a:t>raccolta informazioni degli alunni in passaggio</a:t>
            </a:r>
          </a:p>
          <a:p>
            <a:r>
              <a:rPr lang="it-IT" sz="3200" b="1" i="1" dirty="0">
                <a:solidFill>
                  <a:srgbClr val="008000"/>
                </a:solidFill>
              </a:rPr>
              <a:t>formazione delle classi  in collaborazione con le insegnanti della  future prime e le funzioni strumentali inclusione</a:t>
            </a:r>
          </a:p>
          <a:p>
            <a:pPr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860" y="123567"/>
            <a:ext cx="5512552" cy="289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6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290" y="1482809"/>
            <a:ext cx="3694670" cy="5084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518984" y="1412169"/>
            <a:ext cx="3435177" cy="5099841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it-IT" sz="3200" b="1" u="sng" dirty="0">
                <a:solidFill>
                  <a:srgbClr val="008000"/>
                </a:solidFill>
              </a:rPr>
              <a:t>SI SONO ORGANIZZATI:</a:t>
            </a:r>
          </a:p>
          <a:p>
            <a:pPr>
              <a:buNone/>
            </a:pPr>
            <a:endParaRPr lang="it-IT" sz="1400" b="1" dirty="0">
              <a:solidFill>
                <a:srgbClr val="008000"/>
              </a:solidFill>
            </a:endParaRPr>
          </a:p>
          <a:p>
            <a:pPr>
              <a:lnSpc>
                <a:spcPct val="70000"/>
              </a:lnSpc>
            </a:pPr>
            <a:r>
              <a:rPr lang="it-IT" sz="3500" b="1" i="1" dirty="0">
                <a:solidFill>
                  <a:srgbClr val="008000"/>
                </a:solidFill>
              </a:rPr>
              <a:t>incontri  di confronto insegnanti classi prime scuola secondaria - insegnanti scuola primaria</a:t>
            </a:r>
          </a:p>
          <a:p>
            <a:pPr>
              <a:lnSpc>
                <a:spcPct val="70000"/>
              </a:lnSpc>
            </a:pPr>
            <a:endParaRPr lang="it-IT" sz="3500" b="1" i="1" dirty="0">
              <a:solidFill>
                <a:srgbClr val="008000"/>
              </a:solidFill>
            </a:endParaRPr>
          </a:p>
          <a:p>
            <a:pPr>
              <a:lnSpc>
                <a:spcPct val="70000"/>
              </a:lnSpc>
            </a:pPr>
            <a:r>
              <a:rPr lang="it-IT" sz="3500" b="1" i="1" dirty="0" err="1">
                <a:solidFill>
                  <a:srgbClr val="008000"/>
                </a:solidFill>
              </a:rPr>
              <a:t>microstage</a:t>
            </a:r>
            <a:r>
              <a:rPr lang="it-IT" sz="3500" b="1" i="1" dirty="0">
                <a:solidFill>
                  <a:srgbClr val="008000"/>
                </a:solidFill>
              </a:rPr>
              <a:t>  nella scuola secondaria per favorire  il passaggio dei bambini delle classi quinte elementari</a:t>
            </a:r>
          </a:p>
          <a:p>
            <a:pPr>
              <a:buNone/>
            </a:pPr>
            <a:endParaRPr lang="it-IT" b="1" dirty="0"/>
          </a:p>
          <a:p>
            <a:pPr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4716" y="75063"/>
            <a:ext cx="11558917" cy="111911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br>
              <a:rPr lang="it-IT" sz="2900" i="1" dirty="0">
                <a:latin typeface="Arial Black" pitchFamily="34" charset="0"/>
              </a:rPr>
            </a:br>
            <a:r>
              <a:rPr lang="it-IT" sz="2900" i="1" dirty="0">
                <a:solidFill>
                  <a:srgbClr val="008000"/>
                </a:solidFill>
                <a:latin typeface="Arial Black" pitchFamily="34" charset="0"/>
              </a:rPr>
              <a:t>CONTINUITA’ SCUOLA PRIMARIA - SCUOLA SECONDARIA</a:t>
            </a:r>
            <a:br>
              <a:rPr lang="it-IT" sz="2900" i="1" dirty="0">
                <a:latin typeface="Arial Black" pitchFamily="34" charset="0"/>
              </a:rPr>
            </a:br>
            <a:endParaRPr lang="it-IT" sz="2900" i="1" dirty="0">
              <a:latin typeface="Arial Black" pitchFamily="34" charset="0"/>
            </a:endParaRPr>
          </a:p>
        </p:txBody>
      </p:sp>
      <p:sp>
        <p:nvSpPr>
          <p:cNvPr id="5" name="Segnaposto contenuto 3"/>
          <p:cNvSpPr txBox="1">
            <a:spLocks/>
          </p:cNvSpPr>
          <p:nvPr/>
        </p:nvSpPr>
        <p:spPr>
          <a:xfrm>
            <a:off x="8476736" y="1482809"/>
            <a:ext cx="3385751" cy="49179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endParaRPr lang="it-IT" sz="3500" b="1" i="1" dirty="0">
              <a:solidFill>
                <a:srgbClr val="008000"/>
              </a:solidFill>
            </a:endParaRPr>
          </a:p>
          <a:p>
            <a:pPr>
              <a:lnSpc>
                <a:spcPct val="70000"/>
              </a:lnSpc>
            </a:pPr>
            <a:r>
              <a:rPr lang="it-IT" sz="3500" b="1" i="1" dirty="0">
                <a:solidFill>
                  <a:srgbClr val="008000"/>
                </a:solidFill>
              </a:rPr>
              <a:t>giornate di scuola aperta per famiglie e nuovi alunni</a:t>
            </a:r>
          </a:p>
          <a:p>
            <a:pPr marL="0" indent="0">
              <a:lnSpc>
                <a:spcPct val="70000"/>
              </a:lnSpc>
              <a:buNone/>
            </a:pPr>
            <a:endParaRPr lang="it-IT" sz="3500" b="1" i="1" dirty="0">
              <a:solidFill>
                <a:srgbClr val="008000"/>
              </a:solidFill>
            </a:endParaRPr>
          </a:p>
          <a:p>
            <a:pPr>
              <a:lnSpc>
                <a:spcPct val="70000"/>
              </a:lnSpc>
            </a:pPr>
            <a:r>
              <a:rPr lang="it-IT" sz="3500" b="1" i="1" dirty="0">
                <a:solidFill>
                  <a:srgbClr val="008000"/>
                </a:solidFill>
              </a:rPr>
              <a:t>raccolta informazione degli alunni in passaggio</a:t>
            </a:r>
          </a:p>
          <a:p>
            <a:pPr>
              <a:lnSpc>
                <a:spcPct val="70000"/>
              </a:lnSpc>
            </a:pPr>
            <a:endParaRPr lang="it-IT" sz="3500" b="1" i="1" dirty="0">
              <a:solidFill>
                <a:srgbClr val="008000"/>
              </a:solidFill>
            </a:endParaRPr>
          </a:p>
          <a:p>
            <a:pPr>
              <a:lnSpc>
                <a:spcPct val="70000"/>
              </a:lnSpc>
            </a:pPr>
            <a:r>
              <a:rPr lang="it-IT" sz="3500" b="1" i="1" dirty="0">
                <a:solidFill>
                  <a:srgbClr val="008000"/>
                </a:solidFill>
              </a:rPr>
              <a:t>formazione delle classi  in collaborazione con funzioni strumentali inclusione e disagio</a:t>
            </a:r>
          </a:p>
          <a:p>
            <a:pPr>
              <a:buFont typeface="Arial" panose="020B0604020202020204" pitchFamily="34" charset="0"/>
              <a:buNone/>
            </a:pPr>
            <a:endParaRPr lang="it-IT" sz="3900" b="1" i="1" dirty="0"/>
          </a:p>
          <a:p>
            <a:pPr>
              <a:buFont typeface="Arial" panose="020B0604020202020204" pitchFamily="34" charset="0"/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874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3981" y="518984"/>
            <a:ext cx="6040271" cy="846161"/>
          </a:xfrm>
          <a:solidFill>
            <a:schemeClr val="bg1"/>
          </a:solidFill>
          <a:ln>
            <a:solidFill>
              <a:srgbClr val="008000"/>
            </a:solidFill>
          </a:ln>
          <a:effectLst/>
        </p:spPr>
        <p:txBody>
          <a:bodyPr>
            <a:normAutofit fontScale="90000"/>
          </a:bodyPr>
          <a:lstStyle/>
          <a:p>
            <a:pPr algn="ctr"/>
            <a:br>
              <a:rPr lang="it-IT" sz="2900" i="1" dirty="0">
                <a:latin typeface="Arial Black" pitchFamily="34" charset="0"/>
              </a:rPr>
            </a:br>
            <a:r>
              <a:rPr lang="it-IT" sz="2900" i="1" dirty="0">
                <a:solidFill>
                  <a:srgbClr val="008000"/>
                </a:solidFill>
                <a:latin typeface="Arial Black" pitchFamily="34" charset="0"/>
              </a:rPr>
              <a:t>OBIETTIVI NON RAGGIUNTI</a:t>
            </a:r>
            <a:br>
              <a:rPr lang="it-IT" sz="2900" i="1" dirty="0">
                <a:solidFill>
                  <a:srgbClr val="008000"/>
                </a:solidFill>
                <a:latin typeface="Arial Black" pitchFamily="34" charset="0"/>
              </a:rPr>
            </a:br>
            <a:endParaRPr lang="it-IT" sz="2900" i="1" dirty="0">
              <a:latin typeface="Arial Black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6923" y="2360428"/>
            <a:ext cx="11200155" cy="413922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i="1" dirty="0">
                <a:solidFill>
                  <a:srgbClr val="008000"/>
                </a:solidFill>
              </a:rPr>
              <a:t>A causa della chiusura scuole per pandemia </a:t>
            </a:r>
            <a:r>
              <a:rPr lang="it-IT" b="1" i="1" dirty="0" err="1">
                <a:solidFill>
                  <a:srgbClr val="008000"/>
                </a:solidFill>
              </a:rPr>
              <a:t>Covid</a:t>
            </a:r>
            <a:r>
              <a:rPr lang="it-IT" b="1" i="1" dirty="0">
                <a:solidFill>
                  <a:srgbClr val="008000"/>
                </a:solidFill>
              </a:rPr>
              <a:t> 19 non è stato possibile realizzare alcune attività programmate quali:</a:t>
            </a:r>
          </a:p>
          <a:p>
            <a:r>
              <a:rPr lang="it-IT" b="1" i="1" dirty="0">
                <a:solidFill>
                  <a:srgbClr val="008000"/>
                </a:solidFill>
              </a:rPr>
              <a:t> incontri di continuità bambini anni 5 scuola infanzia e alunni classi prima e quinta scuola primaria </a:t>
            </a:r>
          </a:p>
          <a:p>
            <a:r>
              <a:rPr lang="it-IT" b="1" i="1" dirty="0">
                <a:solidFill>
                  <a:srgbClr val="008000"/>
                </a:solidFill>
              </a:rPr>
              <a:t>incontro tra alunni scuola infanzia Corte e alunni di una classe prima media per lettura di testi creati dagli alunni della secondaria</a:t>
            </a:r>
          </a:p>
          <a:p>
            <a:r>
              <a:rPr lang="it-IT" b="1" i="1" dirty="0">
                <a:solidFill>
                  <a:srgbClr val="008000"/>
                </a:solidFill>
              </a:rPr>
              <a:t>giornate dello sport scuola infanzia/scuola primaria, scuola primaria /scuola secondaria .</a:t>
            </a:r>
          </a:p>
          <a:p>
            <a:r>
              <a:rPr lang="it-IT" b="1" i="1" dirty="0">
                <a:solidFill>
                  <a:srgbClr val="008000"/>
                </a:solidFill>
              </a:rPr>
              <a:t>verifica dell’andamento scolastico dei nostri alunni quest’anno in prima superiore</a:t>
            </a:r>
            <a:r>
              <a:rPr lang="it-IT" sz="3000" b="1" i="1" dirty="0">
                <a:solidFill>
                  <a:srgbClr val="008000"/>
                </a:solidFill>
              </a:rPr>
              <a:t>.</a:t>
            </a:r>
          </a:p>
          <a:p>
            <a:pPr marL="0" indent="0">
              <a:buNone/>
            </a:pPr>
            <a:endParaRPr lang="it-IT" sz="3000" b="1" i="1" dirty="0">
              <a:solidFill>
                <a:srgbClr val="008000"/>
              </a:solidFill>
            </a:endParaRPr>
          </a:p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44" y="98852"/>
            <a:ext cx="3105150" cy="203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84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48D6B0-03C0-4DA2-9805-12F03400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21" y="659219"/>
            <a:ext cx="10611294" cy="988939"/>
          </a:xfrm>
        </p:spPr>
        <p:txBody>
          <a:bodyPr>
            <a:normAutofit fontScale="90000"/>
          </a:bodyPr>
          <a:lstStyle/>
          <a:p>
            <a:pPr algn="ctr"/>
            <a:br>
              <a:rPr lang="it-IT" dirty="0">
                <a:latin typeface="Algerian" panose="04020705040A02060702" pitchFamily="82" charset="0"/>
              </a:rPr>
            </a:br>
            <a:r>
              <a:rPr lang="it-IT" dirty="0">
                <a:latin typeface="Algerian" panose="04020705040A02060702" pitchFamily="82" charset="0"/>
              </a:rPr>
              <a:t>      </a:t>
            </a:r>
            <a:r>
              <a:rPr lang="it-IT" sz="3600" b="1" dirty="0">
                <a:solidFill>
                  <a:srgbClr val="0000FF"/>
                </a:solidFill>
                <a:latin typeface="+mn-lt"/>
              </a:rPr>
              <a:t>GRAZIE A TUTTI I COMPONENTI DELLA  </a:t>
            </a:r>
            <a:br>
              <a:rPr lang="it-IT" sz="3600" b="1" dirty="0">
                <a:solidFill>
                  <a:srgbClr val="0000FF"/>
                </a:solidFill>
                <a:latin typeface="+mn-lt"/>
              </a:rPr>
            </a:br>
            <a:r>
              <a:rPr lang="it-IT" sz="3600" b="1" dirty="0">
                <a:solidFill>
                  <a:srgbClr val="0000FF"/>
                </a:solidFill>
                <a:latin typeface="+mn-lt"/>
              </a:rPr>
              <a:t>        COMMISSIONE CONTINUITA’ PER LA     </a:t>
            </a:r>
            <a:br>
              <a:rPr lang="it-IT" sz="3600" b="1" dirty="0">
                <a:solidFill>
                  <a:srgbClr val="0000FF"/>
                </a:solidFill>
                <a:latin typeface="+mn-lt"/>
              </a:rPr>
            </a:br>
            <a:r>
              <a:rPr lang="it-IT" sz="3600" b="1" dirty="0">
                <a:solidFill>
                  <a:srgbClr val="0000FF"/>
                </a:solidFill>
                <a:latin typeface="+mn-lt"/>
              </a:rPr>
              <a:t>          COLLABORAZIONE</a:t>
            </a:r>
            <a:r>
              <a:rPr lang="it-IT" sz="3600" b="1" dirty="0">
                <a:solidFill>
                  <a:srgbClr val="0000FF"/>
                </a:solidFill>
                <a:latin typeface="Lucida Handwriting" panose="03010101010101010101" pitchFamily="66" charset="0"/>
              </a:rPr>
              <a:t>.</a:t>
            </a:r>
            <a:br>
              <a:rPr lang="it-IT" b="1" dirty="0">
                <a:solidFill>
                  <a:srgbClr val="0033CC"/>
                </a:solidFill>
              </a:rPr>
            </a:br>
            <a:endParaRPr lang="it-IT" b="1" dirty="0">
              <a:solidFill>
                <a:srgbClr val="0033CC"/>
              </a:solidFill>
            </a:endParaRP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312DE8E0-7291-4819-8931-42C84EC850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4009"/>
          <a:stretch/>
        </p:blipFill>
        <p:spPr>
          <a:xfrm>
            <a:off x="1722474" y="1828800"/>
            <a:ext cx="8080745" cy="48697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6582999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2093</TotalTime>
  <Words>251</Words>
  <Application>Microsoft Office PowerPoint</Application>
  <PresentationFormat>Widescreen</PresentationFormat>
  <Paragraphs>36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5</vt:i4>
      </vt:variant>
    </vt:vector>
  </HeadingPairs>
  <TitlesOfParts>
    <vt:vector size="15" baseType="lpstr">
      <vt:lpstr>Algerian</vt:lpstr>
      <vt:lpstr>Arial</vt:lpstr>
      <vt:lpstr>Arial Black</vt:lpstr>
      <vt:lpstr>Arial Narrow</vt:lpstr>
      <vt:lpstr>Calibri</vt:lpstr>
      <vt:lpstr>Calibri Light</vt:lpstr>
      <vt:lpstr>Lucida Handwriting</vt:lpstr>
      <vt:lpstr>Times New Roman</vt:lpstr>
      <vt:lpstr>Tema di Office</vt:lpstr>
      <vt:lpstr>1_Tema di Office</vt:lpstr>
      <vt:lpstr>RELAZIONE FINALE funzione strumentale CONTINUITA’ ANNO SCOLASTICO 2019/20 (Rita Ardoli,  Anna Passanisi, Varani Cristina)</vt:lpstr>
      <vt:lpstr> CONTINUITA’ SCUOLA INFANZIA - SCUOLA PRIMARIA </vt:lpstr>
      <vt:lpstr> CONTINUITA’ SCUOLA PRIMARIA - SCUOLA SECONDARIA </vt:lpstr>
      <vt:lpstr> OBIETTIVI NON RAGGIUNTI </vt:lpstr>
      <vt:lpstr>       GRAZIE A TUTTI I COMPONENTI DELLA           COMMISSIONE CONTINUITA’ PER LA                COLLABORAZIONE.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COMMISSIONE CONTINUITÀ</dc:title>
  <dc:creator>Gio e Cri</dc:creator>
  <cp:lastModifiedBy>HP</cp:lastModifiedBy>
  <cp:revision>129</cp:revision>
  <cp:lastPrinted>2016-11-24T14:36:44Z</cp:lastPrinted>
  <dcterms:created xsi:type="dcterms:W3CDTF">2016-09-13T15:17:16Z</dcterms:created>
  <dcterms:modified xsi:type="dcterms:W3CDTF">2020-06-27T09:28:12Z</dcterms:modified>
</cp:coreProperties>
</file>