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CC00"/>
    <a:srgbClr val="FF0000"/>
    <a:srgbClr val="7E44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63" d="100"/>
          <a:sy n="63" d="100"/>
        </p:scale>
        <p:origin x="-1110" y="-102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D28C870-F744-41CD-949A-0780C6D02A7D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‹N›</a:t>
            </a:fld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495ED42-3924-4BDF-B5FA-289CEAB36484}" type="slidenum">
              <a:rPr/>
              <a:pPr lvl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88036" y="1511935"/>
            <a:ext cx="8655897" cy="2015913"/>
          </a:xfrm>
          <a:ln>
            <a:noFill/>
          </a:ln>
        </p:spPr>
        <p:txBody>
          <a:bodyPr vert="horz" tIns="0" rIns="201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88036" y="3558863"/>
            <a:ext cx="8659257" cy="1931917"/>
          </a:xfrm>
        </p:spPr>
        <p:txBody>
          <a:bodyPr lIns="0" rIns="20159"/>
          <a:lstStyle>
            <a:lvl1pPr marL="0" marR="50397" indent="0" algn="r">
              <a:buNone/>
              <a:defRPr>
                <a:solidFill>
                  <a:schemeClr val="tx1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A448EB-BB1F-4BE2-A0BA-F9705CFCE763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2222A3-B148-49C9-992B-089FE85130C1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1007958"/>
            <a:ext cx="2268141" cy="5745004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1007958"/>
            <a:ext cx="6636411" cy="574500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9507FE-3467-43AF-9751-C467A0613C74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C85430-65BC-4AC9-95BB-76D145858B68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4676" y="1451458"/>
            <a:ext cx="8568531" cy="150185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4676" y="2981391"/>
            <a:ext cx="8568531" cy="1664178"/>
          </a:xfrm>
        </p:spPr>
        <p:txBody>
          <a:bodyPr lIns="50397" rIns="50397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43B291-E00B-4D61-BDD8-AC198D372FA7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BD0D09-886B-46F3-A919-BD2CBBCB9636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 tIns="50397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031" y="2045068"/>
            <a:ext cx="4454027" cy="726813"/>
          </a:xfrm>
        </p:spPr>
        <p:txBody>
          <a:bodyPr lIns="50397" tIns="0" rIns="50397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120818" y="2050038"/>
            <a:ext cx="4455776" cy="721843"/>
          </a:xfrm>
        </p:spPr>
        <p:txBody>
          <a:bodyPr lIns="50397" tIns="0" rIns="50397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504031" y="2771881"/>
            <a:ext cx="4454027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0818" y="2771881"/>
            <a:ext cx="4455776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D8EC9E-9635-4F72-BAED-EBDE9DE13A48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156568" cy="1259946"/>
          </a:xfrm>
        </p:spPr>
        <p:txBody>
          <a:bodyPr vert="horz" tIns="5039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80AC05-9032-40C3-9753-92DC17385998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01CB6E-245B-4664-8429-788870D2CD0A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6047" y="566978"/>
            <a:ext cx="3024188" cy="128094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756047" y="1847921"/>
            <a:ext cx="3024188" cy="5039783"/>
          </a:xfrm>
        </p:spPr>
        <p:txBody>
          <a:bodyPr lIns="20159" rIns="20159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941245" y="1847921"/>
            <a:ext cx="5635349" cy="5039783"/>
          </a:xfrm>
        </p:spPr>
        <p:txBody>
          <a:bodyPr tIns="0"/>
          <a:lstStyle>
            <a:lvl1pPr>
              <a:defRPr sz="31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633915-2629-4EA4-B92C-D2C37AC307E3}" type="slidenum">
              <a:rPr lang="it-IT" smtClean="0"/>
              <a:pPr lvl="0"/>
              <a:t>‹N›</a:t>
            </a:fld>
            <a:endParaRPr lang="it-IT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490023" y="1221450"/>
            <a:ext cx="5796359" cy="453580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824002" y="5908153"/>
            <a:ext cx="171371" cy="171353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2042" y="1297420"/>
            <a:ext cx="2439511" cy="1744547"/>
          </a:xfrm>
        </p:spPr>
        <p:txBody>
          <a:bodyPr vert="horz" lIns="50397" tIns="50397" rIns="50397" bIns="50397" anchor="b"/>
          <a:lstStyle>
            <a:lvl1pPr algn="l"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2042" y="3118211"/>
            <a:ext cx="2436151" cy="2402297"/>
          </a:xfrm>
        </p:spPr>
        <p:txBody>
          <a:bodyPr lIns="70556" rIns="50397" bIns="50397" anchor="t"/>
          <a:lstStyle>
            <a:lvl1pPr marL="0" indent="0" algn="l">
              <a:spcBef>
                <a:spcPts val="27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904552" y="7006699"/>
            <a:ext cx="672042" cy="402483"/>
          </a:xfrm>
        </p:spPr>
        <p:txBody>
          <a:bodyPr/>
          <a:lstStyle/>
          <a:p>
            <a:pPr lvl="0"/>
            <a:fld id="{654769E0-06F9-473A-9DF0-ADF6AD353A36}" type="slidenum">
              <a:rPr lang="it-IT" smtClean="0"/>
              <a:pPr lvl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842845" y="1322245"/>
            <a:ext cx="5090716" cy="43342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0501" y="6411724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830299" y="6856206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0501" y="-7875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830299" y="-7875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  <a:prstGeom prst="rect">
            <a:avLst/>
          </a:prstGeom>
        </p:spPr>
        <p:txBody>
          <a:bodyPr vert="horz" lIns="0" tIns="50397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504031" y="2133508"/>
            <a:ext cx="9072563" cy="4838192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940182" y="7006699"/>
            <a:ext cx="3696229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736542" y="7006699"/>
            <a:ext cx="840052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fld id="{599507FE-3467-43AF-9751-C467A0613C74}" type="slidenum">
              <a:rPr lang="it-IT" smtClean="0"/>
              <a:pPr lvl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20965" y="223117"/>
            <a:ext cx="10120917" cy="715649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02383" indent="-30238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27214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7214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10326" indent="-23182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709" indent="-23182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915092" indent="-23182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16681" indent="-20158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19063" indent="-201589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446" indent="-201589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19832" y="489823"/>
            <a:ext cx="8136904" cy="1332885"/>
          </a:xfrm>
          <a:solidFill>
            <a:schemeClr val="bg1"/>
          </a:solidFill>
          <a:ln w="0">
            <a:solidFill>
              <a:srgbClr val="FFFFFF"/>
            </a:solidFill>
            <a:custDash>
              <a:ds d="0" sp="0"/>
            </a:custDash>
          </a:ln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216000" lvl="0" indent="-360000" algn="ctr">
              <a:buNone/>
            </a:pPr>
            <a:r>
              <a:rPr lang="it-IT" sz="4000" b="1" dirty="0">
                <a:solidFill>
                  <a:srgbClr val="FF0000"/>
                </a:solidFill>
                <a:latin typeface="Kristen ITC" pitchFamily="66" charset="0"/>
              </a:rPr>
              <a:t>Commissione lettura e poesia </a:t>
            </a:r>
            <a:r>
              <a:rPr lang="it-IT" sz="4000" b="1" dirty="0" smtClean="0">
                <a:solidFill>
                  <a:srgbClr val="FF0000"/>
                </a:solidFill>
                <a:latin typeface="Kristen ITC" pitchFamily="66" charset="0"/>
              </a:rPr>
              <a:t/>
            </a:r>
            <a:br>
              <a:rPr lang="it-IT" sz="4000" b="1" dirty="0" smtClean="0">
                <a:solidFill>
                  <a:srgbClr val="FF0000"/>
                </a:solidFill>
                <a:latin typeface="Kristen ITC" pitchFamily="66" charset="0"/>
              </a:rPr>
            </a:br>
            <a:r>
              <a:rPr lang="it-IT" sz="4000" b="1" dirty="0" err="1" smtClean="0">
                <a:solidFill>
                  <a:srgbClr val="FF0000"/>
                </a:solidFill>
                <a:latin typeface="Kristen ITC" pitchFamily="66" charset="0"/>
              </a:rPr>
              <a:t>a.s</a:t>
            </a:r>
            <a:r>
              <a:rPr lang="it-IT" sz="4000" b="1" dirty="0" err="1">
                <a:solidFill>
                  <a:srgbClr val="FF0000"/>
                </a:solidFill>
                <a:latin typeface="Kristen ITC" pitchFamily="66" charset="0"/>
              </a:rPr>
              <a:t>.</a:t>
            </a:r>
            <a:r>
              <a:rPr lang="it-IT" sz="4000" b="1" dirty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it-IT" sz="4000" b="1" dirty="0" smtClean="0">
                <a:solidFill>
                  <a:srgbClr val="FF0000"/>
                </a:solidFill>
                <a:latin typeface="Kristen ITC" pitchFamily="66" charset="0"/>
              </a:rPr>
              <a:t>2019/20</a:t>
            </a:r>
            <a:endParaRPr lang="it-IT" sz="40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896908" y="5922977"/>
            <a:ext cx="8215370" cy="78581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sz="2400" i="1" smtClean="0">
                <a:solidFill>
                  <a:schemeClr val="tx1"/>
                </a:solidFill>
                <a:latin typeface="Baskerville Old Face" pitchFamily="18" charset="0"/>
              </a:rPr>
              <a:t>"</a:t>
            </a:r>
            <a:r>
              <a:rPr sz="1050" smtClean="0">
                <a:latin typeface="Baskerville Old Face" pitchFamily="18" charset="0"/>
              </a:rPr>
              <a:t/>
            </a:r>
            <a:br>
              <a:rPr sz="1050" smtClean="0">
                <a:latin typeface="Baskerville Old Face" pitchFamily="18" charset="0"/>
              </a:rPr>
            </a:br>
            <a:endParaRPr lang="it-IT" sz="1100" dirty="0" smtClean="0">
              <a:solidFill>
                <a:srgbClr val="C00000"/>
              </a:solidFill>
              <a:latin typeface="Kristen ITC" pitchFamily="66" charset="0"/>
            </a:endParaRPr>
          </a:p>
          <a:p>
            <a:pPr algn="ctr"/>
            <a:r>
              <a:rPr sz="2800" smtClean="0">
                <a:solidFill>
                  <a:srgbClr val="FF0000"/>
                </a:solidFill>
                <a:latin typeface="Kristen ITC" pitchFamily="66" charset="0"/>
              </a:rPr>
              <a:t>Referente : Treu Fiammetta</a:t>
            </a:r>
          </a:p>
          <a:p>
            <a:pPr algn="ctr"/>
            <a:endParaRPr lang="it-IT" sz="2800" dirty="0" smtClean="0">
              <a:solidFill>
                <a:srgbClr val="C00000"/>
              </a:solidFill>
              <a:latin typeface="Matura MT Script Capitals" pitchFamily="66" charset="0"/>
            </a:endParaRPr>
          </a:p>
          <a:p>
            <a:pPr algn="ctr"/>
            <a:endParaRPr sz="2800" smtClean="0">
              <a:solidFill>
                <a:srgbClr val="C00000"/>
              </a:solidFill>
              <a:latin typeface="Matura MT Script Capitals" pitchFamily="66" charset="0"/>
            </a:endParaRPr>
          </a:p>
          <a:p>
            <a:pPr algn="ctr"/>
            <a:endParaRPr lang="it-IT" sz="2800" dirty="0" smtClean="0">
              <a:solidFill>
                <a:srgbClr val="C00000"/>
              </a:solidFill>
              <a:latin typeface="Matura MT Script Capitals" pitchFamily="66" charset="0"/>
            </a:endParaRPr>
          </a:p>
          <a:p>
            <a:pPr algn="ctr"/>
            <a:endParaRPr lang="it-IT" sz="2000" dirty="0" smtClean="0">
              <a:solidFill>
                <a:srgbClr val="C00000"/>
              </a:solidFill>
              <a:latin typeface="Kristen ITC" pitchFamily="66" charset="0"/>
            </a:endParaRPr>
          </a:p>
          <a:p>
            <a:pPr algn="ctr"/>
            <a:endParaRPr lang="it-IT" sz="2000" dirty="0">
              <a:solidFill>
                <a:srgbClr val="C00000"/>
              </a:solidFill>
              <a:latin typeface="Kristen ITC" pitchFamily="66" charset="0"/>
            </a:endParaRPr>
          </a:p>
        </p:txBody>
      </p:sp>
      <p:pic>
        <p:nvPicPr>
          <p:cNvPr id="9218" name="Picture 2" descr="Immagine gratuita di adorabile, alunno, apprendere, apprendimento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5874" r="5874"/>
          <a:stretch>
            <a:fillRect/>
          </a:stretch>
        </p:blipFill>
        <p:spPr bwMode="auto">
          <a:xfrm>
            <a:off x="1825602" y="1922449"/>
            <a:ext cx="6072230" cy="3703748"/>
          </a:xfrm>
          <a:prstGeom prst="rect">
            <a:avLst/>
          </a:prstGeom>
          <a:noFill/>
        </p:spPr>
      </p:pic>
      <p:sp>
        <p:nvSpPr>
          <p:cNvPr id="7" name="Segnaposto immagine 4"/>
          <p:cNvSpPr txBox="1">
            <a:spLocks/>
          </p:cNvSpPr>
          <p:nvPr/>
        </p:nvSpPr>
        <p:spPr>
          <a:xfrm>
            <a:off x="1263622" y="2217725"/>
            <a:ext cx="7929618" cy="3429024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6842" y="350813"/>
            <a:ext cx="9429816" cy="68580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0">
              <a:buNone/>
            </a:pPr>
            <a:r>
              <a:rPr lang="it-IT" sz="2000" dirty="0" smtClean="0">
                <a:solidFill>
                  <a:srgbClr val="FF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FINALITA’ DEL PROGETTO:  </a:t>
            </a:r>
          </a:p>
          <a:p>
            <a:pPr lvl="0" hangingPunct="0">
              <a:buNone/>
            </a:pPr>
            <a:endParaRPr lang="it-IT" sz="800" b="1" dirty="0" smtClean="0">
              <a:solidFill>
                <a:srgbClr val="00206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lvl="0" algn="ctr" hangingPunct="0">
              <a:buNone/>
            </a:pPr>
            <a:r>
              <a:rPr lang="it-IT" sz="2400" b="1" i="1" dirty="0" smtClean="0">
                <a:solidFill>
                  <a:srgbClr val="00206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Promuovere la lettura e la poesia</a:t>
            </a:r>
          </a:p>
          <a:p>
            <a:pPr lvl="0" algn="ctr" hangingPunct="0">
              <a:buNone/>
            </a:pPr>
            <a:endParaRPr lang="it-IT" sz="800" b="1" i="1" dirty="0" smtClean="0">
              <a:solidFill>
                <a:srgbClr val="00206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lvl="0" hangingPunct="0">
              <a:buFont typeface="Wingdings" pitchFamily="2" charset="2"/>
              <a:buChar char="v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 Fare proposte per promuovere la lettura e la poesia nelle diverse scuole dell‘Istituto.</a:t>
            </a:r>
          </a:p>
          <a:p>
            <a:pPr lvl="0" hangingPunct="0">
              <a:buFont typeface="Wingdings" pitchFamily="2" charset="2"/>
              <a:buChar char="v"/>
            </a:pPr>
            <a:endParaRPr lang="it-IT" sz="800" dirty="0" smtClean="0">
              <a:solidFill>
                <a:srgbClr val="002060"/>
              </a:solidFill>
              <a:latin typeface="Kristen ITC" pitchFamily="66" charset="0"/>
              <a:cs typeface="Arial" pitchFamily="34" charset="0"/>
            </a:endParaRPr>
          </a:p>
          <a:p>
            <a:pPr lvl="0" hangingPunct="0">
              <a:buFont typeface="Wingdings" pitchFamily="2" charset="2"/>
              <a:buChar char="v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 Supportare gli insegnanti per l'organizzazione delle attività inerenti.</a:t>
            </a:r>
          </a:p>
          <a:p>
            <a:pPr lvl="0" hangingPunct="0">
              <a:buNone/>
            </a:pPr>
            <a:endParaRPr lang="it-IT" sz="1600" dirty="0" smtClean="0">
              <a:solidFill>
                <a:srgbClr val="002060"/>
              </a:solidFill>
              <a:latin typeface="Kristen ITC" pitchFamily="66" charset="0"/>
              <a:cs typeface="Arial" pitchFamily="34" charset="0"/>
            </a:endParaRPr>
          </a:p>
          <a:p>
            <a:pPr>
              <a:buSzPct val="70000"/>
              <a:buNone/>
            </a:pPr>
            <a:r>
              <a:rPr lang="it-IT" sz="1600" b="1" i="0" u="none" strike="noStrike" kern="1200" dirty="0" smtClean="0">
                <a:ln>
                  <a:noFill/>
                </a:ln>
                <a:solidFill>
                  <a:srgbClr val="FF0000"/>
                </a:solidFill>
                <a:latin typeface="Kristen ITC" pitchFamily="66" charset="0"/>
                <a:ea typeface="Microsoft YaHei" pitchFamily="2"/>
                <a:cs typeface="Arial" pitchFamily="34" charset="0"/>
              </a:rPr>
              <a:t>Risultati attesi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Gestione delle biblioteche di plesso (controllo e aggiornamento degli elenchi, </a:t>
            </a:r>
          </a:p>
          <a:p>
            <a:pPr>
              <a:buSzPct val="70000"/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                                                            gestione del prestito, gestione degli acquisti) </a:t>
            </a:r>
            <a:endParaRPr lang="it-IT" sz="800" dirty="0" smtClean="0">
              <a:solidFill>
                <a:srgbClr val="002060"/>
              </a:solidFill>
              <a:latin typeface="Kristen ITC" pitchFamily="66" charset="0"/>
              <a:cs typeface="Calibri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Predisposizione di letture ad alta voce.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sz="1600" dirty="0" smtClean="0">
              <a:solidFill>
                <a:srgbClr val="002060"/>
              </a:solidFill>
              <a:latin typeface="Kristen ITC" pitchFamily="66" charset="0"/>
              <a:cs typeface="Calibri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Organizzazione della/e giornate della lettura.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sz="1600" dirty="0" smtClean="0">
              <a:solidFill>
                <a:srgbClr val="002060"/>
              </a:solidFill>
              <a:latin typeface="Kristen ITC" pitchFamily="66" charset="0"/>
              <a:cs typeface="Calibri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Programmazione di eventuali percorsi in continuità tra i diversi ordini di scuole.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sz="1600" dirty="0" smtClean="0">
              <a:solidFill>
                <a:srgbClr val="002060"/>
              </a:solidFill>
              <a:latin typeface="Kristen ITC" pitchFamily="66" charset="0"/>
              <a:cs typeface="Calibri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Rapporti con la</a:t>
            </a:r>
            <a:r>
              <a:rPr lang="it-IT" sz="1600" i="1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Piccola Biblioteca </a:t>
            </a: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del Comune di Cremona e la </a:t>
            </a:r>
            <a:r>
              <a:rPr lang="it-IT" sz="1600" i="1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Sala ragazzi </a:t>
            </a: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della</a:t>
            </a:r>
          </a:p>
          <a:p>
            <a:pPr>
              <a:buSzPct val="70000"/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Biblioteca Statale per collaborazioni e visite.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sz="1600" dirty="0" smtClean="0">
              <a:solidFill>
                <a:srgbClr val="002060"/>
              </a:solidFill>
              <a:latin typeface="Kristen ITC" pitchFamily="66" charset="0"/>
              <a:cs typeface="Calibri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Contatti con altri Enti del territorio (es. Comuni. librerie, associazioni...) per ideazioni </a:t>
            </a:r>
          </a:p>
          <a:p>
            <a:pPr>
              <a:buSzPct val="70000"/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ed adesione a progetti  (es. PROGETTO GIUNTI).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sz="800" dirty="0" smtClean="0">
              <a:solidFill>
                <a:srgbClr val="002060"/>
              </a:solidFill>
              <a:latin typeface="Kristen ITC" pitchFamily="66" charset="0"/>
              <a:cs typeface="Calibri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</a:t>
            </a: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Monitoraggio delle proposte della rete alle quali si può aderire </a:t>
            </a:r>
          </a:p>
          <a:p>
            <a:pPr>
              <a:buSzPct val="70000"/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     (es. PROGETTO IO </a:t>
            </a:r>
            <a:r>
              <a:rPr lang="it-IT" sz="1600" dirty="0" err="1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LEGGO…</a:t>
            </a: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Calibri" pitchFamily="34" charset="0"/>
              </a:rPr>
              <a:t>).</a:t>
            </a:r>
          </a:p>
          <a:p>
            <a:pPr>
              <a:buSzPct val="70000"/>
              <a:buNone/>
            </a:pPr>
            <a:endParaRPr lang="it-IT" sz="2400" dirty="0" smtClean="0">
              <a:solidFill>
                <a:srgbClr val="C00000"/>
              </a:solidFill>
              <a:latin typeface="Kristen ITC" pitchFamily="66" charset="0"/>
              <a:cs typeface="Calibri" pitchFamily="34" charset="0"/>
            </a:endParaRPr>
          </a:p>
          <a:p>
            <a:pPr lvl="0" hangingPunct="0">
              <a:buNone/>
            </a:pPr>
            <a:endParaRPr lang="it-IT" sz="2000" b="1" i="0" u="none" strike="noStrike" kern="1200" dirty="0" smtClean="0">
              <a:ln>
                <a:noFill/>
              </a:ln>
              <a:solidFill>
                <a:srgbClr val="C00000"/>
              </a:solidFill>
              <a:ea typeface="Microsoft YaHei" pitchFamily="2"/>
              <a:cs typeface="Arial" pitchFamily="34" charset="0"/>
            </a:endParaRPr>
          </a:p>
          <a:p>
            <a:pPr lvl="0" hangingPunct="0">
              <a:buNone/>
            </a:pPr>
            <a:endParaRPr lang="it-IT" sz="2800" b="1" i="0" u="none" strike="noStrike" kern="1200" dirty="0">
              <a:ln>
                <a:noFill/>
              </a:ln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468280" y="636565"/>
            <a:ext cx="8710645" cy="2571768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cs typeface="Arial" pitchFamily="34" charset="0"/>
              </a:rPr>
              <a:t/>
            </a:r>
            <a:b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cs typeface="Arial" pitchFamily="34" charset="0"/>
              </a:rPr>
            </a:br>
            <a: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cs typeface="Arial" pitchFamily="34" charset="0"/>
              </a:rPr>
              <a:t/>
            </a:r>
            <a:b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cs typeface="Arial" pitchFamily="34" charset="0"/>
              </a:rPr>
            </a:br>
            <a: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cs typeface="Arial" pitchFamily="34" charset="0"/>
              </a:rPr>
              <a:t/>
            </a:r>
            <a:br>
              <a:rPr lang="it-IT" sz="2000" b="1" dirty="0" smtClean="0">
                <a:solidFill>
                  <a:srgbClr val="C00000"/>
                </a:solidFill>
                <a:latin typeface="Baskerville Old Face" pitchFamily="18" charset="0"/>
                <a:cs typeface="Arial" pitchFamily="34" charset="0"/>
              </a:rPr>
            </a:br>
            <a:r>
              <a:rPr sz="2000" b="1" smtClean="0">
                <a:solidFill>
                  <a:srgbClr val="7E4432"/>
                </a:solidFill>
                <a:latin typeface="Baskerville Old Face" pitchFamily="18" charset="0"/>
                <a:cs typeface="Arial" pitchFamily="34" charset="0"/>
              </a:rPr>
              <a:t/>
            </a:r>
            <a:br>
              <a:rPr sz="2000" b="1" smtClean="0">
                <a:solidFill>
                  <a:srgbClr val="7E4432"/>
                </a:solidFill>
                <a:latin typeface="Baskerville Old Face" pitchFamily="18" charset="0"/>
                <a:cs typeface="Arial" pitchFamily="34" charset="0"/>
              </a:rPr>
            </a:br>
            <a:r>
              <a:rPr sz="2000" b="1" smtClean="0">
                <a:solidFill>
                  <a:srgbClr val="7E4432"/>
                </a:solidFill>
                <a:latin typeface="Baskerville Old Face" pitchFamily="18" charset="0"/>
                <a:cs typeface="Arial" pitchFamily="34" charset="0"/>
              </a:rPr>
              <a:t/>
            </a:r>
            <a:br>
              <a:rPr sz="2000" b="1" smtClean="0">
                <a:solidFill>
                  <a:srgbClr val="7E4432"/>
                </a:solidFill>
                <a:latin typeface="Baskerville Old Face" pitchFamily="18" charset="0"/>
                <a:cs typeface="Arial" pitchFamily="34" charset="0"/>
              </a:rPr>
            </a:br>
            <a:r>
              <a:rPr lang="it-IT" sz="2000" b="1" i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Metodologie</a:t>
            </a:r>
            <a:r>
              <a:rPr lang="it-IT" sz="2000" b="1" i="1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/>
            </a:r>
            <a:br>
              <a:rPr lang="it-IT" sz="2000" b="1" i="1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</a:br>
            <a:r>
              <a:rPr lang="it-IT" sz="1800" b="1" i="1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/>
            </a:r>
            <a:br>
              <a:rPr lang="it-IT" sz="1800" b="1" i="1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</a:br>
            <a:r>
              <a:rPr lang="it-IT" sz="1800" b="1" i="1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p</a:t>
            </a:r>
            <a:r>
              <a:rPr sz="1800" b="1" i="1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er gli alunni</a:t>
            </a:r>
            <a:r>
              <a:rPr sz="1800" b="1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/>
            </a:r>
            <a:br>
              <a:rPr sz="1800" b="1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</a:br>
            <a:r>
              <a:rPr sz="180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ascolto, lettura, attività nelle biblioteche, prestito, partecipazione a iniziative di lettura condotte da esperti, uscite didattiche</a:t>
            </a:r>
            <a:r>
              <a:rPr lang="it-IT" sz="18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…</a:t>
            </a:r>
            <a:br>
              <a:rPr lang="it-IT" sz="18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</a:br>
            <a:r>
              <a:rPr lang="it-IT" sz="18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/>
            </a:r>
            <a:br>
              <a:rPr lang="it-IT" sz="18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</a:br>
            <a:r>
              <a:rPr sz="1800" b="1" i="1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per gli insegnanti:</a:t>
            </a:r>
            <a:r>
              <a:rPr sz="1800" b="1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/>
            </a:r>
            <a:br>
              <a:rPr sz="1800" b="1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</a:br>
            <a:r>
              <a:rPr sz="180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confronto per  attuare strategie condivise,  supporto ai colleghi in caso di bisogno, organizzazione di attività comuni nei diversi plessi</a:t>
            </a:r>
            <a:r>
              <a:rPr lang="it-IT" sz="18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.</a:t>
            </a:r>
            <a:endParaRPr lang="it-IT" sz="1800" dirty="0">
              <a:solidFill>
                <a:srgbClr val="002060"/>
              </a:solidFill>
              <a:latin typeface="Kristen ITC" pitchFamily="66" charset="0"/>
              <a:cs typeface="Arial" pitchFamily="34" charset="0"/>
            </a:endParaRP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253966" y="2994019"/>
            <a:ext cx="8890034" cy="4000528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 algn="l">
              <a:buNone/>
            </a:pPr>
            <a:endParaRPr lang="it-IT" sz="1800" b="1" dirty="0" smtClean="0">
              <a:solidFill>
                <a:srgbClr val="FF0000"/>
              </a:solidFill>
              <a:latin typeface="Kristen ITC" pitchFamily="66" charset="0"/>
              <a:cs typeface="Arial" pitchFamily="34" charset="0"/>
            </a:endParaRPr>
          </a:p>
          <a:p>
            <a:pPr lvl="0" algn="l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T</a:t>
            </a:r>
            <a:r>
              <a:rPr sz="1800" b="1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empi e fasi operative</a:t>
            </a:r>
          </a:p>
          <a:p>
            <a:pPr algn="l"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A</a:t>
            </a:r>
            <a:r>
              <a:rPr sz="160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nno scolastico 2019/20</a:t>
            </a:r>
          </a:p>
          <a:p>
            <a:pPr algn="l">
              <a:buNone/>
            </a:pPr>
            <a:r>
              <a:rPr sz="160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Si prevedono tre incontri di commissione ( 6 ore) ed attività nelle singole biblioteche per la gestione annuale.</a:t>
            </a:r>
            <a:endParaRPr lang="it-IT" sz="1600" dirty="0" smtClean="0">
              <a:solidFill>
                <a:srgbClr val="002060"/>
              </a:solidFill>
              <a:latin typeface="Kristen ITC" pitchFamily="66" charset="0"/>
              <a:cs typeface="Arial" pitchFamily="34" charset="0"/>
            </a:endParaRPr>
          </a:p>
          <a:p>
            <a:pPr algn="l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R</a:t>
            </a:r>
            <a:r>
              <a:rPr sz="1800" b="1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isorse umane</a:t>
            </a:r>
            <a:endParaRPr sz="1400" b="1" dirty="0">
              <a:solidFill>
                <a:srgbClr val="FF0000"/>
              </a:solidFill>
              <a:latin typeface="Kristen ITC" pitchFamily="66" charset="0"/>
              <a:cs typeface="Arial" pitchFamily="34" charset="0"/>
            </a:endParaRPr>
          </a:p>
          <a:p>
            <a:pPr algn="l"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I</a:t>
            </a:r>
            <a:r>
              <a:rPr sz="160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nsegnanti membri della commissione e bibliotecari dei plessi.</a:t>
            </a:r>
          </a:p>
          <a:p>
            <a:pPr algn="l">
              <a:buNone/>
            </a:pPr>
            <a:r>
              <a:rPr sz="1500" b="1" smtClean="0">
                <a:solidFill>
                  <a:srgbClr val="FF0000"/>
                </a:solidFill>
                <a:latin typeface="Kristen ITC" pitchFamily="66" charset="0"/>
                <a:cs typeface="Arial" pitchFamily="34" charset="0"/>
              </a:rPr>
              <a:t>Verifica</a:t>
            </a:r>
          </a:p>
          <a:p>
            <a:pPr algn="l">
              <a:buNone/>
            </a:pPr>
            <a:r>
              <a:rPr lang="it-IT" sz="1600" dirty="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I</a:t>
            </a:r>
            <a:r>
              <a:rPr sz="1600" smtClean="0">
                <a:solidFill>
                  <a:srgbClr val="002060"/>
                </a:solidFill>
                <a:latin typeface="Kristen ITC" pitchFamily="66" charset="0"/>
                <a:cs typeface="Arial" pitchFamily="34" charset="0"/>
              </a:rPr>
              <a:t>n itinere ed a fine anno tramite confronto tra colleghi sull'andamento delle attività previste e sui risultati attesi.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7824" y="323453"/>
            <a:ext cx="9071640" cy="676809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3200" b="0" i="0" u="none" strike="noStrike" kern="1200" dirty="0">
              <a:ln>
                <a:noFill/>
              </a:ln>
              <a:solidFill>
                <a:srgbClr val="0000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11920" y="2123653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endParaRPr lang="it-IT" sz="4800" i="1" dirty="0" smtClean="0">
              <a:solidFill>
                <a:srgbClr val="00B050"/>
              </a:solidFill>
              <a:latin typeface="Kristen ITC" pitchFamily="66" charset="0"/>
            </a:endParaRPr>
          </a:p>
          <a:p>
            <a:pPr lvl="0" algn="ctr">
              <a:buNone/>
            </a:pPr>
            <a:endParaRPr lang="it-IT" sz="4800" i="1" dirty="0" smtClean="0">
              <a:solidFill>
                <a:srgbClr val="00B050"/>
              </a:solidFill>
              <a:latin typeface="Kristen ITC" pitchFamily="66" charset="0"/>
            </a:endParaRPr>
          </a:p>
          <a:p>
            <a:pPr lvl="0" algn="ctr">
              <a:buNone/>
            </a:pPr>
            <a:endParaRPr lang="it-IT" sz="4800" b="1" i="1" dirty="0">
              <a:solidFill>
                <a:srgbClr val="00B050"/>
              </a:solidFill>
              <a:latin typeface="Kristen ITC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4032" y="4708531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FF0000"/>
                </a:solidFill>
                <a:latin typeface="Kristen ITC" pitchFamily="66" charset="0"/>
              </a:rPr>
              <a:t>Buon  lavoro !</a:t>
            </a:r>
            <a:endParaRPr lang="it-IT" sz="54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pic>
        <p:nvPicPr>
          <p:cNvPr id="3074" name="Picture 2" descr="Risultati immagini per immagini bambini in bibliote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9916" y="1506185"/>
            <a:ext cx="5715040" cy="296742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230</Words>
  <Application>Microsoft Office PowerPoint</Application>
  <PresentationFormat>Personalizzato</PresentationFormat>
  <Paragraphs>43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Equinozio</vt:lpstr>
      <vt:lpstr>Commissione lettura e poesia  a.s. 2019/20</vt:lpstr>
      <vt:lpstr>Diapositiva 2</vt:lpstr>
      <vt:lpstr>     Metodologie  per gli alunni ascolto, lettura, attività nelle biblioteche, prestito, partecipazione a iniziative di lettura condotte da esperti, uscite didattiche…  per gli insegnanti: confronto per  attuare strategie condivise,  supporto ai colleghi in caso di bisogno, organizzazione di attività comuni nei diversi plessi.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 lettura e poesia a.s. 2017/18</dc:title>
  <dc:creator>Fiammetta Treu</dc:creator>
  <cp:lastModifiedBy>Fiammetta Treu</cp:lastModifiedBy>
  <cp:revision>79</cp:revision>
  <dcterms:created xsi:type="dcterms:W3CDTF">2016-09-12T10:38:59Z</dcterms:created>
  <dcterms:modified xsi:type="dcterms:W3CDTF">2019-09-21T14:00:18Z</dcterms:modified>
</cp:coreProperties>
</file>